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0"/>
  </p:notesMasterIdLst>
  <p:sldIdLst>
    <p:sldId id="264" r:id="rId5"/>
    <p:sldId id="286" r:id="rId6"/>
    <p:sldId id="342" r:id="rId7"/>
    <p:sldId id="259" r:id="rId8"/>
    <p:sldId id="260" r:id="rId9"/>
    <p:sldId id="280" r:id="rId10"/>
    <p:sldId id="281" r:id="rId11"/>
    <p:sldId id="282" r:id="rId12"/>
    <p:sldId id="283" r:id="rId13"/>
    <p:sldId id="344" r:id="rId14"/>
    <p:sldId id="285" r:id="rId15"/>
    <p:sldId id="345" r:id="rId16"/>
    <p:sldId id="287" r:id="rId17"/>
    <p:sldId id="288" r:id="rId18"/>
    <p:sldId id="346" r:id="rId19"/>
    <p:sldId id="347" r:id="rId20"/>
    <p:sldId id="291" r:id="rId21"/>
    <p:sldId id="348" r:id="rId22"/>
    <p:sldId id="293" r:id="rId23"/>
    <p:sldId id="294" r:id="rId24"/>
    <p:sldId id="295" r:id="rId25"/>
    <p:sldId id="296" r:id="rId26"/>
    <p:sldId id="350" r:id="rId27"/>
    <p:sldId id="343" r:id="rId28"/>
    <p:sldId id="349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71" r:id="rId46"/>
    <p:sldId id="370" r:id="rId47"/>
    <p:sldId id="369" r:id="rId48"/>
    <p:sldId id="368" r:id="rId49"/>
    <p:sldId id="367" r:id="rId50"/>
    <p:sldId id="381" r:id="rId51"/>
    <p:sldId id="380" r:id="rId52"/>
    <p:sldId id="379" r:id="rId53"/>
    <p:sldId id="378" r:id="rId54"/>
    <p:sldId id="377" r:id="rId55"/>
    <p:sldId id="376" r:id="rId56"/>
    <p:sldId id="375" r:id="rId57"/>
    <p:sldId id="374" r:id="rId58"/>
    <p:sldId id="373" r:id="rId59"/>
    <p:sldId id="372" r:id="rId60"/>
    <p:sldId id="423" r:id="rId61"/>
    <p:sldId id="422" r:id="rId62"/>
    <p:sldId id="421" r:id="rId63"/>
    <p:sldId id="420" r:id="rId64"/>
    <p:sldId id="419" r:id="rId65"/>
    <p:sldId id="418" r:id="rId66"/>
    <p:sldId id="417" r:id="rId67"/>
    <p:sldId id="416" r:id="rId68"/>
    <p:sldId id="415" r:id="rId69"/>
    <p:sldId id="414" r:id="rId70"/>
    <p:sldId id="413" r:id="rId71"/>
    <p:sldId id="412" r:id="rId72"/>
    <p:sldId id="411" r:id="rId73"/>
    <p:sldId id="410" r:id="rId74"/>
    <p:sldId id="409" r:id="rId75"/>
    <p:sldId id="408" r:id="rId76"/>
    <p:sldId id="407" r:id="rId77"/>
    <p:sldId id="406" r:id="rId78"/>
    <p:sldId id="405" r:id="rId79"/>
    <p:sldId id="404" r:id="rId80"/>
    <p:sldId id="403" r:id="rId81"/>
    <p:sldId id="402" r:id="rId82"/>
    <p:sldId id="401" r:id="rId83"/>
    <p:sldId id="400" r:id="rId84"/>
    <p:sldId id="399" r:id="rId85"/>
    <p:sldId id="398" r:id="rId86"/>
    <p:sldId id="397" r:id="rId87"/>
    <p:sldId id="396" r:id="rId88"/>
    <p:sldId id="395" r:id="rId89"/>
    <p:sldId id="394" r:id="rId90"/>
    <p:sldId id="393" r:id="rId91"/>
    <p:sldId id="392" r:id="rId92"/>
    <p:sldId id="391" r:id="rId93"/>
    <p:sldId id="390" r:id="rId94"/>
    <p:sldId id="389" r:id="rId95"/>
    <p:sldId id="388" r:id="rId96"/>
    <p:sldId id="387" r:id="rId97"/>
    <p:sldId id="386" r:id="rId98"/>
    <p:sldId id="385" r:id="rId99"/>
    <p:sldId id="384" r:id="rId100"/>
    <p:sldId id="383" r:id="rId101"/>
    <p:sldId id="382" r:id="rId102"/>
    <p:sldId id="429" r:id="rId103"/>
    <p:sldId id="428" r:id="rId104"/>
    <p:sldId id="427" r:id="rId105"/>
    <p:sldId id="426" r:id="rId106"/>
    <p:sldId id="425" r:id="rId107"/>
    <p:sldId id="424" r:id="rId108"/>
    <p:sldId id="274" r:id="rId10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E36"/>
    <a:srgbClr val="22A29C"/>
    <a:srgbClr val="39B6E0"/>
    <a:srgbClr val="7F2075"/>
    <a:srgbClr val="AE1E85"/>
    <a:srgbClr val="C33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E7B7E-82DE-142A-CF87-F1A1614D8342}" v="1299" dt="2022-03-02T17:07:09.643"/>
    <p1510:client id="{1CA90ACB-E143-41BE-87DB-059CB07B156D}" v="3" dt="2022-02-18T00:32:27.204"/>
    <p1510:client id="{43B77EE7-F123-FBCE-A61A-AA0A911C3BBA}" v="272" dt="2022-02-28T21:55:10.152"/>
    <p1510:client id="{B634F7FC-DCB4-4DE5-CEAE-80225CC93BA6}" v="276" dt="2022-02-27T01:27:36.437"/>
    <p1510:client id="{C5C6C916-A5FC-A589-D7D1-D2639873D1A7}" v="68" dt="2022-02-28T21:01:40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30B9-1027-0E4B-BEA3-401602967326}" type="datetimeFigureOut">
              <a:rPr lang="pt-BR" smtClean="0"/>
              <a:t>07/03/2022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EA15D-D5B3-B14E-A5C5-84DFBADD38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77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30579-3715-44D8-91DC-F69B2A234606}" type="slidenum">
              <a:rPr lang="pt-BR" altLang="pt-BR"/>
              <a:pPr/>
              <a:t>6</a:t>
            </a:fld>
            <a:endParaRPr lang="pt-BR" altLang="pt-BR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7839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3F306B-CA33-4FC8-8B3A-4E8DFDFD8EBB}" type="slidenum">
              <a:rPr lang="pt-BR" altLang="pt-BR"/>
              <a:pPr/>
              <a:t>15</a:t>
            </a:fld>
            <a:endParaRPr lang="pt-BR" altLang="pt-BR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09806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F306D4-5825-4E1A-8267-8D9328CC763A}" type="slidenum">
              <a:rPr lang="pt-BR" altLang="pt-BR"/>
              <a:pPr/>
              <a:t>16</a:t>
            </a:fld>
            <a:endParaRPr lang="pt-BR" altLang="pt-BR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8413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5E6E8D-741B-4957-9545-BB377EECEE7F}" type="slidenum">
              <a:rPr lang="pt-BR" altLang="pt-BR"/>
              <a:pPr/>
              <a:t>17</a:t>
            </a:fld>
            <a:endParaRPr lang="pt-BR" altLang="pt-B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63334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967D7-053D-4CF2-AC4D-95A735011F36}" type="slidenum">
              <a:rPr lang="pt-BR" altLang="pt-BR"/>
              <a:pPr/>
              <a:t>18</a:t>
            </a:fld>
            <a:endParaRPr lang="pt-BR" altLang="pt-BR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178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1A212F-0660-4733-83D0-A7C5C691D116}" type="slidenum">
              <a:rPr lang="pt-BR" altLang="pt-BR"/>
              <a:pPr/>
              <a:t>19</a:t>
            </a:fld>
            <a:endParaRPr lang="pt-BR" altLang="pt-BR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04427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61B538-EA4E-467D-AF0F-1992980B3537}" type="slidenum">
              <a:rPr lang="pt-BR" altLang="pt-BR"/>
              <a:pPr/>
              <a:t>20</a:t>
            </a:fld>
            <a:endParaRPr lang="pt-BR" altLang="pt-BR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2791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F7BF8F-634F-48B8-BEC6-0AC8ABF80222}" type="slidenum">
              <a:rPr lang="pt-BR" altLang="pt-BR"/>
              <a:pPr/>
              <a:t>21</a:t>
            </a:fld>
            <a:endParaRPr lang="pt-BR" altLang="pt-BR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01549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4BC31-8238-4825-AC09-7A1C6C90B214}" type="slidenum">
              <a:rPr lang="pt-BR" altLang="pt-BR"/>
              <a:pPr/>
              <a:t>22</a:t>
            </a:fld>
            <a:endParaRPr lang="pt-BR" altLang="pt-BR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8797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F74CC-6BB6-4040-B4FE-FF9EAD53E0DB}" type="slidenum">
              <a:rPr lang="pt-BR" altLang="pt-BR"/>
              <a:pPr/>
              <a:t>7</a:t>
            </a:fld>
            <a:endParaRPr lang="pt-BR" altLang="pt-BR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0192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28D856-037C-4B26-9452-6E921F10E51A}" type="slidenum">
              <a:rPr lang="pt-BR" altLang="pt-BR"/>
              <a:pPr/>
              <a:t>8</a:t>
            </a:fld>
            <a:endParaRPr lang="pt-BR" altLang="pt-BR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9091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1272C0-872C-4FA2-BB6D-2883D305AF81}" type="slidenum">
              <a:rPr lang="pt-BR" altLang="pt-BR"/>
              <a:pPr/>
              <a:t>9</a:t>
            </a:fld>
            <a:endParaRPr lang="pt-BR" altLang="pt-BR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7032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9D227-A56A-47A6-87BF-FBF45CE84798}" type="slidenum">
              <a:rPr lang="pt-BR" altLang="pt-BR"/>
              <a:pPr/>
              <a:t>10</a:t>
            </a:fld>
            <a:endParaRPr lang="pt-BR" altLang="pt-BR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23499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D8F69-CCF5-46CA-91C1-2D396E97D9EC}" type="slidenum">
              <a:rPr lang="pt-BR" altLang="pt-BR"/>
              <a:pPr/>
              <a:t>11</a:t>
            </a:fld>
            <a:endParaRPr lang="pt-BR" altLang="pt-BR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69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F84F9-81DD-4D87-BDC3-CDF176BF2657}" type="slidenum">
              <a:rPr lang="pt-BR" altLang="pt-BR"/>
              <a:pPr/>
              <a:t>12</a:t>
            </a:fld>
            <a:endParaRPr lang="pt-BR" altLang="pt-BR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2677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FAA685-6BFA-448C-9C95-AC304DAD31C3}" type="slidenum">
              <a:rPr lang="pt-BR" altLang="pt-BR"/>
              <a:pPr/>
              <a:t>13</a:t>
            </a:fld>
            <a:endParaRPr lang="pt-BR" altLang="pt-BR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188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87B5D5-92ED-4704-B169-0EDD22D28469}" type="slidenum">
              <a:rPr lang="pt-BR" altLang="pt-BR"/>
              <a:pPr/>
              <a:t>14</a:t>
            </a:fld>
            <a:endParaRPr lang="pt-BR" altLang="pt-BR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1834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2848621-4C8A-394A-B561-2DD24F4F8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7AC37639-2786-4642-84E9-244550484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795C88B-77F6-2940-BF14-7C8F5CDA9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5B31BF8-EB26-5F4D-800B-DD2C1922F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D5BA6278-E0F6-614E-A8CA-4229293D1E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computador&#10;&#10;Descrição gerada automaticamente">
            <a:extLst>
              <a:ext uri="{FF2B5EF4-FFF2-40B4-BE49-F238E27FC236}">
                <a16:creationId xmlns:a16="http://schemas.microsoft.com/office/drawing/2014/main" xmlns="" id="{7603E222-44F9-DE4A-AD4F-DBCA8AF2D9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7DC2EF4D-CD98-D843-9B90-D7CAB3CFD9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1C0240E8-B009-2244-8A2F-406B670623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013CA2A-8F36-8246-BC41-ED6E4B4E90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68741E66-9A4D-4145-8982-DA6E330763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4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37F711ED-ED2B-5A40-81EA-891BD29AC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9663731-3339-BC4B-98B0-CFC7529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FE1A1923-6C9F-7E46-A812-B6453A9571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7E9-BAB5-4217-96F7-E81EC45034BE}" type="datetimeFigureOut">
              <a:rPr lang="pt-BR" smtClean="0"/>
              <a:t>07/03/2022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9C1B-4611-4547-BD02-15B7393343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22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A2A9F-66C0-498A-9B1A-E89D5A4B3AB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13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5B2C49D-4DE2-8C4A-A21D-B9CA2BB1D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13A8310-DF9E-BC49-9183-AD0310213C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CC3D9A1-AC98-A946-A001-4EF6815B7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gurando computador portátil&#10;&#10;Descrição gerada automaticamente">
            <a:extLst>
              <a:ext uri="{FF2B5EF4-FFF2-40B4-BE49-F238E27FC236}">
                <a16:creationId xmlns:a16="http://schemas.microsoft.com/office/drawing/2014/main" xmlns="" id="{1FC89D8F-428F-A14E-B994-BEC7D8FC5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98D894F-308F-8843-9DE3-7E6C44FCD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56A3370-CEBF-894A-B17A-C029E9EA7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C555E12-B4FA-6D40-894D-E2FA012E6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8010EB-BD20-8541-B81B-53418A95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68EB-E9F6-FB45-8681-3F3ED4CE732E}" type="datetimeFigureOut">
              <a:rPr lang="pt-BR" smtClean="0"/>
              <a:t>07/03/2022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5793F31-79C5-6C46-8A1F-BBA1843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B82C188-55CA-FB40-9961-204E38FB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CA3-63FC-3946-91B4-1C5FE5DCE36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E1847A4-FB70-8347-B9D0-B50ABCBA45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FE022B02-4762-AF4F-95EF-09BF03FF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329B338-9858-DF49-BA4D-1F30A90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36628CF-1DB8-4D4B-9648-FBE7BF510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68EB-E9F6-FB45-8681-3F3ED4CE732E}" type="datetimeFigureOut">
              <a:rPr lang="pt-BR" smtClean="0"/>
              <a:t>07/03/2022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4913712-7DAD-854F-A6CE-1047082ED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D96A488-6D63-DE4F-ACF0-997E221C1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9CA3-63FC-3946-91B4-1C5FE5DCE3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54" r:id="rId8"/>
    <p:sldLayoutId id="2147483649" r:id="rId9"/>
    <p:sldLayoutId id="2147483653" r:id="rId10"/>
    <p:sldLayoutId id="2147483651" r:id="rId11"/>
    <p:sldLayoutId id="2147483656" r:id="rId12"/>
    <p:sldLayoutId id="2147483655" r:id="rId13"/>
    <p:sldLayoutId id="2147483658" r:id="rId14"/>
    <p:sldLayoutId id="2147483657" r:id="rId15"/>
    <p:sldLayoutId id="2147483664" r:id="rId16"/>
    <p:sldLayoutId id="2147483659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74F4C6B6-6204-3A4B-9761-901617C1822D}"/>
              </a:ext>
            </a:extLst>
          </p:cNvPr>
          <p:cNvSpPr txBox="1"/>
          <p:nvPr/>
        </p:nvSpPr>
        <p:spPr>
          <a:xfrm>
            <a:off x="5911278" y="4745406"/>
            <a:ext cx="5586622" cy="115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xmlns="" id="{D5ED22DF-2C23-1E4B-83FE-A3B4012EB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77917" y="2840908"/>
            <a:ext cx="549547" cy="103444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86EF14B8-9B4A-B248-9CAA-F895B9115C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77916" y="2840908"/>
            <a:ext cx="549547" cy="10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3BF26-A753-4BD3-A7EA-BBA5CCF44C5D}" type="slidenum">
              <a:rPr lang="pt-BR" altLang="pt-BR"/>
              <a:pPr/>
              <a:t>10</a:t>
            </a:fld>
            <a:endParaRPr lang="pt-BR" altLang="pt-BR"/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Exemplos de R.F.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1717675"/>
            <a:ext cx="7010400" cy="4114800"/>
          </a:xfrm>
        </p:spPr>
        <p:txBody>
          <a:bodyPr/>
          <a:lstStyle/>
          <a:p>
            <a:pPr algn="just"/>
            <a:r>
              <a:rPr lang="pt-BR" altLang="pt-BR" dirty="0"/>
              <a:t>[RF001] Usuário pode pesquisar todo ou um sub-conjunto do banco de dados</a:t>
            </a:r>
          </a:p>
          <a:p>
            <a:pPr algn="just"/>
            <a:r>
              <a:rPr lang="pt-BR" altLang="pt-BR" dirty="0"/>
              <a:t>[RF002] Sistema deve oferecer visualizadores apropriados para o usuário ler documentos armazenados</a:t>
            </a:r>
          </a:p>
          <a:p>
            <a:pPr algn="just"/>
            <a:r>
              <a:rPr lang="pt-BR" altLang="pt-BR" dirty="0"/>
              <a:t>[RF003] A todo pedido deve ser associado um identificador único (PID), o qual o usuário pode copiar para a área de armazenamento permanente da conta</a:t>
            </a:r>
          </a:p>
        </p:txBody>
      </p:sp>
    </p:spTree>
    <p:extLst>
      <p:ext uri="{BB962C8B-B14F-4D97-AF65-F5344CB8AC3E}">
        <p14:creationId xmlns:p14="http://schemas.microsoft.com/office/powerpoint/2010/main" val="3271470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200" dirty="0"/>
              <a:t>Caso de Uso Manter Cliente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43050"/>
            <a:ext cx="917282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407046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200" dirty="0"/>
              <a:t>Caso de Uso Emitir Saldo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4" y="1214423"/>
            <a:ext cx="8858280" cy="554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4585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200" dirty="0"/>
              <a:t>Caso de Uso Realizar Saque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57299"/>
            <a:ext cx="9144000" cy="5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09847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200" dirty="0"/>
              <a:t>Caso de Uso Realizar Saque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1714489"/>
            <a:ext cx="8429684" cy="395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9555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200" dirty="0"/>
              <a:t>Caso de Uso Registrar Movimento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774" y="1571612"/>
            <a:ext cx="904325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3084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90E9DCE-6573-304B-A204-DC0DDC3ED4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900" y="2468223"/>
            <a:ext cx="2348565" cy="19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6A778-2CE3-47EA-BB19-007A006EA705}" type="slidenum">
              <a:rPr lang="pt-BR" altLang="pt-BR"/>
              <a:pPr/>
              <a:t>11</a:t>
            </a:fld>
            <a:endParaRPr lang="pt-BR" altLang="pt-BR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Exercício</a:t>
            </a:r>
            <a:endParaRPr lang="en-US" altLang="pt-BR"/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616" y="1905000"/>
            <a:ext cx="7776864" cy="4114800"/>
          </a:xfrm>
        </p:spPr>
        <p:txBody>
          <a:bodyPr/>
          <a:lstStyle/>
          <a:p>
            <a:r>
              <a:rPr lang="pt-BR" altLang="pt-BR" dirty="0"/>
              <a:t>Dê alguns exemplos de R.F.s para:</a:t>
            </a:r>
          </a:p>
          <a:p>
            <a:pPr lvl="1"/>
            <a:r>
              <a:rPr lang="pt-BR" altLang="pt-BR" dirty="0"/>
              <a:t>1. Sistema da padaria de pequeno porte;</a:t>
            </a:r>
          </a:p>
          <a:p>
            <a:pPr lvl="1"/>
            <a:r>
              <a:rPr lang="pt-BR" altLang="pt-BR" dirty="0"/>
              <a:t>2. Sistema inteligente de preenchimento do IRPF;</a:t>
            </a:r>
          </a:p>
          <a:p>
            <a:pPr lvl="1"/>
            <a:r>
              <a:rPr lang="pt-BR" altLang="pt-BR" dirty="0"/>
              <a:t>3. Sistema de alocação docente.</a:t>
            </a: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67943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1731-588C-4116-9C3A-FE4D9E694A45}" type="slidenum">
              <a:rPr lang="pt-BR" altLang="pt-BR"/>
              <a:pPr/>
              <a:t>12</a:t>
            </a:fld>
            <a:endParaRPr lang="pt-BR" altLang="pt-BR"/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Não-Funcionais</a:t>
            </a:r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67608" y="1905000"/>
            <a:ext cx="7848872" cy="4114800"/>
          </a:xfrm>
        </p:spPr>
        <p:txBody>
          <a:bodyPr/>
          <a:lstStyle/>
          <a:p>
            <a:pPr algn="just"/>
            <a:r>
              <a:rPr lang="pt-BR" altLang="pt-BR" dirty="0"/>
              <a:t>Definem propriedades e restrições do sistema (tempo, espaço, etc)</a:t>
            </a:r>
          </a:p>
          <a:p>
            <a:pPr algn="just"/>
            <a:r>
              <a:rPr lang="pt-BR" altLang="pt-BR" dirty="0"/>
              <a:t>Requisitos de processo também podem especificar o uso de determinadas linguagens de programação, método de desenvolvimento</a:t>
            </a:r>
          </a:p>
          <a:p>
            <a:pPr algn="just"/>
            <a:r>
              <a:rPr lang="pt-BR" altLang="pt-BR" dirty="0"/>
              <a:t>Requisitos não-funcionais podem ser mais críticos que requisitos funcionais. Não satisfaz, sistema inútil.</a:t>
            </a:r>
          </a:p>
        </p:txBody>
      </p:sp>
    </p:spTree>
    <p:extLst>
      <p:ext uri="{BB962C8B-B14F-4D97-AF65-F5344CB8AC3E}">
        <p14:creationId xmlns:p14="http://schemas.microsoft.com/office/powerpoint/2010/main" val="254828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B60C-49D8-4245-AB6B-9C984949643D}" type="slidenum">
              <a:rPr lang="pt-BR" altLang="pt-BR"/>
              <a:pPr/>
              <a:t>13</a:t>
            </a:fld>
            <a:endParaRPr lang="pt-BR" altLang="pt-BR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Não-Funcionais</a:t>
            </a:r>
            <a:endParaRPr lang="en-US" altLang="pt-BR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Devido à sua própria definição, requisitos não-funcionais são esperados mensuráveis</a:t>
            </a:r>
          </a:p>
          <a:p>
            <a:pPr algn="just"/>
            <a:r>
              <a:rPr lang="pt-BR" altLang="pt-BR" dirty="0"/>
              <a:t>Assim, deve-se associar forma de medida/referência a cada requisito não-funcional elicitado</a:t>
            </a: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2628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4539-326B-4920-8C80-C23CD2A1DE05}" type="slidenum">
              <a:rPr lang="pt-BR" altLang="pt-BR"/>
              <a:pPr/>
              <a:t>14</a:t>
            </a:fld>
            <a:endParaRPr lang="pt-BR" altLang="pt-BR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/>
              <a:t>Medidas de Requisitos</a:t>
            </a:r>
            <a:br>
              <a:rPr lang="pt-BR" altLang="pt-BR" sz="4000"/>
            </a:br>
            <a:r>
              <a:rPr lang="pt-BR" altLang="pt-BR" sz="4000"/>
              <a:t>(Não-Funcionais)</a:t>
            </a:r>
          </a:p>
        </p:txBody>
      </p:sp>
      <p:sp>
        <p:nvSpPr>
          <p:cNvPr id="423939" name="Text Box 3"/>
          <p:cNvSpPr txBox="1">
            <a:spLocks noChangeArrowheads="1"/>
          </p:cNvSpPr>
          <p:nvPr/>
        </p:nvSpPr>
        <p:spPr bwMode="auto">
          <a:xfrm>
            <a:off x="1676401" y="2265364"/>
            <a:ext cx="866301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b="1" dirty="0">
                <a:solidFill>
                  <a:schemeClr val="bg2">
                    <a:lumMod val="75000"/>
                  </a:schemeClr>
                </a:solidFill>
              </a:rPr>
              <a:t>Propriedade			Medida</a:t>
            </a:r>
          </a:p>
          <a:p>
            <a:r>
              <a:rPr lang="pt-BR" altLang="pt-BR" dirty="0"/>
              <a:t>Velocidade			Transações processadas/seg</a:t>
            </a:r>
          </a:p>
          <a:p>
            <a:r>
              <a:rPr lang="pt-BR" altLang="pt-BR" dirty="0"/>
              <a:t>				Tempo de resposta do usuário/evento</a:t>
            </a:r>
          </a:p>
          <a:p>
            <a:r>
              <a:rPr lang="pt-BR" altLang="pt-BR" dirty="0"/>
              <a:t>Tamanho			K bytes</a:t>
            </a:r>
          </a:p>
          <a:p>
            <a:r>
              <a:rPr lang="pt-BR" altLang="pt-BR" dirty="0"/>
              <a:t>				N</a:t>
            </a:r>
            <a:r>
              <a:rPr lang="pt-BR" altLang="pt-BR" u="sng" baseline="30000" dirty="0"/>
              <a:t>o</a:t>
            </a:r>
            <a:r>
              <a:rPr lang="pt-BR" altLang="pt-BR" dirty="0"/>
              <a:t> de chips de RAM</a:t>
            </a:r>
          </a:p>
          <a:p>
            <a:r>
              <a:rPr lang="pt-BR" altLang="pt-BR" dirty="0"/>
              <a:t>Facilidade de uso			Tempo de treinamento</a:t>
            </a:r>
          </a:p>
          <a:p>
            <a:r>
              <a:rPr lang="pt-BR" altLang="pt-BR" dirty="0"/>
              <a:t>				N</a:t>
            </a:r>
            <a:r>
              <a:rPr lang="pt-BR" altLang="pt-BR" u="sng" baseline="30000" dirty="0"/>
              <a:t>o</a:t>
            </a:r>
            <a:r>
              <a:rPr lang="pt-BR" altLang="pt-BR" dirty="0"/>
              <a:t> de quadros de ajuda</a:t>
            </a:r>
          </a:p>
          <a:p>
            <a:r>
              <a:rPr lang="pt-BR" altLang="pt-BR" dirty="0"/>
              <a:t>Confiabilidade			Tempo médio de falhas</a:t>
            </a:r>
          </a:p>
          <a:p>
            <a:r>
              <a:rPr lang="pt-BR" altLang="pt-BR" dirty="0"/>
              <a:t>				Probabilidade de indisponibilidade</a:t>
            </a:r>
          </a:p>
          <a:p>
            <a:r>
              <a:rPr lang="pt-BR" altLang="pt-BR" dirty="0"/>
              <a:t>				Taxa de ocorrência de falhas</a:t>
            </a:r>
          </a:p>
          <a:p>
            <a:r>
              <a:rPr lang="pt-BR" altLang="pt-BR" dirty="0"/>
              <a:t>Robustez			Tempo de reinício após falha</a:t>
            </a:r>
          </a:p>
          <a:p>
            <a:r>
              <a:rPr lang="pt-BR" altLang="pt-BR" dirty="0"/>
              <a:t>				Percentual de eventos causando falhas</a:t>
            </a:r>
          </a:p>
          <a:p>
            <a:r>
              <a:rPr lang="pt-BR" altLang="pt-BR" dirty="0"/>
              <a:t>				Probabilidade de corrupção de dados após falha</a:t>
            </a:r>
          </a:p>
          <a:p>
            <a:r>
              <a:rPr lang="pt-BR" altLang="pt-BR" dirty="0"/>
              <a:t>Portabilidade			Percentual de declarações dependentes do destino</a:t>
            </a:r>
          </a:p>
          <a:p>
            <a:r>
              <a:rPr lang="pt-BR" altLang="pt-BR" dirty="0"/>
              <a:t>				N</a:t>
            </a:r>
            <a:r>
              <a:rPr lang="pt-BR" altLang="pt-BR" u="sng" baseline="30000" dirty="0"/>
              <a:t>o</a:t>
            </a:r>
            <a:r>
              <a:rPr lang="pt-BR" altLang="pt-BR" dirty="0"/>
              <a:t> de sistemas destino</a:t>
            </a:r>
          </a:p>
        </p:txBody>
      </p:sp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1690689" y="2300288"/>
            <a:ext cx="8891587" cy="4114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3941" name="Line 5"/>
          <p:cNvSpPr>
            <a:spLocks noChangeShapeType="1"/>
          </p:cNvSpPr>
          <p:nvPr/>
        </p:nvSpPr>
        <p:spPr bwMode="auto">
          <a:xfrm>
            <a:off x="1690688" y="2590800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2" name="Line 6"/>
          <p:cNvSpPr>
            <a:spLocks noChangeShapeType="1"/>
          </p:cNvSpPr>
          <p:nvPr/>
        </p:nvSpPr>
        <p:spPr bwMode="auto">
          <a:xfrm>
            <a:off x="1690688" y="3152775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3" name="Line 7"/>
          <p:cNvSpPr>
            <a:spLocks noChangeShapeType="1"/>
          </p:cNvSpPr>
          <p:nvPr/>
        </p:nvSpPr>
        <p:spPr bwMode="auto">
          <a:xfrm>
            <a:off x="1690688" y="3714750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4" name="Line 8"/>
          <p:cNvSpPr>
            <a:spLocks noChangeShapeType="1"/>
          </p:cNvSpPr>
          <p:nvPr/>
        </p:nvSpPr>
        <p:spPr bwMode="auto">
          <a:xfrm>
            <a:off x="1690688" y="4276725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5" name="Line 9"/>
          <p:cNvSpPr>
            <a:spLocks noChangeShapeType="1"/>
          </p:cNvSpPr>
          <p:nvPr/>
        </p:nvSpPr>
        <p:spPr bwMode="auto">
          <a:xfrm>
            <a:off x="1690688" y="5076825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6" name="Line 10"/>
          <p:cNvSpPr>
            <a:spLocks noChangeShapeType="1"/>
          </p:cNvSpPr>
          <p:nvPr/>
        </p:nvSpPr>
        <p:spPr bwMode="auto">
          <a:xfrm>
            <a:off x="1690688" y="5905500"/>
            <a:ext cx="8896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23947" name="Line 11"/>
          <p:cNvSpPr>
            <a:spLocks noChangeShapeType="1"/>
          </p:cNvSpPr>
          <p:nvPr/>
        </p:nvSpPr>
        <p:spPr bwMode="auto">
          <a:xfrm flipV="1">
            <a:off x="5029200" y="22860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242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99AF5-DEF3-48D4-B160-9C70A50D364A}" type="slidenum">
              <a:rPr lang="pt-BR" altLang="pt-BR"/>
              <a:pPr/>
              <a:t>15</a:t>
            </a:fld>
            <a:endParaRPr lang="pt-BR" altLang="pt-BR"/>
          </a:p>
        </p:txBody>
      </p:sp>
      <p:sp>
        <p:nvSpPr>
          <p:cNvPr id="421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Classificação de R. N. F.</a:t>
            </a:r>
          </a:p>
        </p:txBody>
      </p:sp>
      <p:sp>
        <p:nvSpPr>
          <p:cNvPr id="421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0" y="1717675"/>
            <a:ext cx="7010400" cy="41148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pt-BR" altLang="pt-BR" dirty="0"/>
              <a:t>Requisitos do Produto</a:t>
            </a:r>
          </a:p>
          <a:p>
            <a:pPr lvl="1" algn="just">
              <a:lnSpc>
                <a:spcPct val="80000"/>
              </a:lnSpc>
            </a:pPr>
            <a:r>
              <a:rPr lang="pt-BR" altLang="pt-BR" dirty="0"/>
              <a:t>Produto deve comportar-se de forma particular (velocidade de execução, confiabilidade, etc.)</a:t>
            </a:r>
          </a:p>
          <a:p>
            <a:pPr algn="just">
              <a:lnSpc>
                <a:spcPct val="80000"/>
              </a:lnSpc>
            </a:pPr>
            <a:r>
              <a:rPr lang="pt-BR" altLang="pt-BR" dirty="0"/>
              <a:t>Requisitos Organizacionais</a:t>
            </a:r>
          </a:p>
          <a:p>
            <a:pPr lvl="1" algn="just">
              <a:lnSpc>
                <a:spcPct val="80000"/>
              </a:lnSpc>
            </a:pPr>
            <a:r>
              <a:rPr lang="pt-BR" altLang="pt-BR" dirty="0"/>
              <a:t>Conseqüência de políticas e procedimentos organizacionais (padrões de processo usados, requisitos de implementação, etc.)</a:t>
            </a:r>
          </a:p>
          <a:p>
            <a:pPr algn="just">
              <a:lnSpc>
                <a:spcPct val="80000"/>
              </a:lnSpc>
            </a:pPr>
            <a:r>
              <a:rPr lang="pt-BR" altLang="pt-BR" dirty="0"/>
              <a:t>Requisitos Externos</a:t>
            </a:r>
          </a:p>
          <a:p>
            <a:pPr lvl="1" algn="just">
              <a:lnSpc>
                <a:spcPct val="80000"/>
              </a:lnSpc>
            </a:pPr>
            <a:r>
              <a:rPr lang="pt-BR" altLang="pt-BR" dirty="0"/>
              <a:t>Conseqüência de fatores externos ao sistema e ao processo de desenvolvimento (legislação, etc.)</a:t>
            </a:r>
          </a:p>
        </p:txBody>
      </p:sp>
    </p:spTree>
    <p:extLst>
      <p:ext uri="{BB962C8B-B14F-4D97-AF65-F5344CB8AC3E}">
        <p14:creationId xmlns:p14="http://schemas.microsoft.com/office/powerpoint/2010/main" val="376723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2224-B675-41BA-AFE6-3B78D43B6751}" type="slidenum">
              <a:rPr lang="pt-BR" altLang="pt-BR"/>
              <a:pPr/>
              <a:t>16</a:t>
            </a:fld>
            <a:endParaRPr lang="pt-BR" altLang="pt-BR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Exemplos de R. N. F.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dirty="0"/>
              <a:t>Requisitos do Produto</a:t>
            </a:r>
          </a:p>
          <a:p>
            <a:pPr lvl="1"/>
            <a:r>
              <a:rPr lang="pt-BR" altLang="pt-BR" dirty="0"/>
              <a:t>[RNF001] Toda consulta ao B.D., baseada em código de barras, deve resultar em até 5 s</a:t>
            </a:r>
          </a:p>
          <a:p>
            <a:pPr algn="just"/>
            <a:r>
              <a:rPr lang="pt-BR" altLang="pt-BR" dirty="0"/>
              <a:t>Requisitos Organizacionais</a:t>
            </a:r>
          </a:p>
          <a:p>
            <a:pPr lvl="1"/>
            <a:r>
              <a:rPr lang="pt-BR" altLang="pt-BR" dirty="0"/>
              <a:t>[RNF002] Todos os documentos entregues devem seguir o padrão de relatórios XYZ-00</a:t>
            </a:r>
          </a:p>
          <a:p>
            <a:r>
              <a:rPr lang="pt-BR" altLang="pt-BR" dirty="0"/>
              <a:t>Requisitos Externos</a:t>
            </a:r>
          </a:p>
          <a:p>
            <a:pPr lvl="1"/>
            <a:r>
              <a:rPr lang="pt-BR" altLang="pt-BR" dirty="0"/>
              <a:t>[RNF003] Informações pessoais do usuário não devem ser vistas pelos operadores do sistema</a:t>
            </a:r>
          </a:p>
        </p:txBody>
      </p:sp>
    </p:spTree>
    <p:extLst>
      <p:ext uri="{BB962C8B-B14F-4D97-AF65-F5344CB8AC3E}">
        <p14:creationId xmlns:p14="http://schemas.microsoft.com/office/powerpoint/2010/main" val="188697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DC6B-4F9E-423E-87D0-98F8908819D1}" type="slidenum">
              <a:rPr lang="pt-BR" altLang="pt-BR"/>
              <a:pPr/>
              <a:t>17</a:t>
            </a:fld>
            <a:endParaRPr lang="pt-BR" altLang="pt-BR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Exercício</a:t>
            </a:r>
            <a:endParaRPr lang="en-US" altLang="pt-BR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Dê alguns exemplos de R.N.F.s para:</a:t>
            </a:r>
          </a:p>
          <a:p>
            <a:pPr lvl="1"/>
            <a:r>
              <a:rPr lang="pt-BR" altLang="pt-BR"/>
              <a:t>1. Sistema da padaria de pequeno porte;</a:t>
            </a:r>
          </a:p>
          <a:p>
            <a:pPr lvl="1"/>
            <a:r>
              <a:rPr lang="pt-BR" altLang="pt-BR"/>
              <a:t>2. Sistema inteligente de preenchimento do IRPF;</a:t>
            </a:r>
          </a:p>
          <a:p>
            <a:pPr lvl="1"/>
            <a:r>
              <a:rPr lang="pt-BR" altLang="pt-BR"/>
              <a:t>3. Sistema de alocação docente.</a:t>
            </a: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2869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8B5-3D09-4DD0-80B2-D17D4B02CC54}" type="slidenum">
              <a:rPr lang="pt-BR" altLang="pt-BR"/>
              <a:pPr/>
              <a:t>18</a:t>
            </a:fld>
            <a:endParaRPr lang="pt-BR" altLang="pt-BR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de Domínio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Derivados do domínio da aplicação e descrevem características do sistema e qualidades que refletem o domínio</a:t>
            </a:r>
          </a:p>
          <a:p>
            <a:pPr algn="just"/>
            <a:r>
              <a:rPr lang="pt-BR" altLang="pt-BR" dirty="0"/>
              <a:t>Podem ser requisitos funcionais novos, restrições sobre requisitos existentes ou computações específicas</a:t>
            </a:r>
          </a:p>
          <a:p>
            <a:pPr algn="just"/>
            <a:r>
              <a:rPr lang="pt-BR" altLang="pt-BR" dirty="0"/>
              <a:t>Se requisitos de domínio não forem satisfeitos, o sistema pode tornar-se não prático</a:t>
            </a:r>
          </a:p>
        </p:txBody>
      </p:sp>
    </p:spTree>
    <p:extLst>
      <p:ext uri="{BB962C8B-B14F-4D97-AF65-F5344CB8AC3E}">
        <p14:creationId xmlns:p14="http://schemas.microsoft.com/office/powerpoint/2010/main" val="300260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3498-0CDF-497C-A769-42774E8ADB92}" type="slidenum">
              <a:rPr lang="pt-BR" altLang="pt-BR"/>
              <a:pPr/>
              <a:t>19</a:t>
            </a:fld>
            <a:endParaRPr lang="pt-BR" altLang="pt-BR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de Domínio (Problemas)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Entendimento</a:t>
            </a:r>
          </a:p>
          <a:p>
            <a:pPr lvl="1" algn="just">
              <a:lnSpc>
                <a:spcPct val="90000"/>
              </a:lnSpc>
            </a:pPr>
            <a:r>
              <a:rPr lang="pt-BR" altLang="pt-BR" dirty="0"/>
              <a:t>Requisitos são descritos na linguagem do domínio da aplicação</a:t>
            </a:r>
          </a:p>
          <a:p>
            <a:pPr lvl="1" algn="just">
              <a:lnSpc>
                <a:spcPct val="90000"/>
              </a:lnSpc>
            </a:pPr>
            <a:r>
              <a:rPr lang="pt-BR" altLang="pt-BR" dirty="0"/>
              <a:t>Não é entendido pelos engenheiros de software que vão desenvolver a aplicação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Implicitude</a:t>
            </a:r>
          </a:p>
          <a:p>
            <a:pPr lvl="1" algn="just">
              <a:lnSpc>
                <a:spcPct val="90000"/>
              </a:lnSpc>
            </a:pPr>
            <a:r>
              <a:rPr lang="pt-BR" altLang="pt-BR" dirty="0"/>
              <a:t>Especialistas no domínio entendem a área tão bem que não tornam todos os requisitos de domínio explícitos</a:t>
            </a:r>
          </a:p>
        </p:txBody>
      </p:sp>
    </p:spTree>
    <p:extLst>
      <p:ext uri="{BB962C8B-B14F-4D97-AF65-F5344CB8AC3E}">
        <p14:creationId xmlns:p14="http://schemas.microsoft.com/office/powerpoint/2010/main" val="361590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xmlns="" id="{5A75B0F2-F2CA-D144-8A8B-AA62FEA378A7}"/>
              </a:ext>
            </a:extLst>
          </p:cNvPr>
          <p:cNvSpPr txBox="1"/>
          <p:nvPr/>
        </p:nvSpPr>
        <p:spPr>
          <a:xfrm>
            <a:off x="693330" y="420099"/>
            <a:ext cx="6327540" cy="4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 - 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66E46F9A-DE90-4A90-8C7C-3F47456AA052}"/>
              </a:ext>
            </a:extLst>
          </p:cNvPr>
          <p:cNvSpPr txBox="1"/>
          <p:nvPr/>
        </p:nvSpPr>
        <p:spPr>
          <a:xfrm>
            <a:off x="561316" y="1827579"/>
            <a:ext cx="10167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UC de Modelagem de Software tem como objetivo prover a capacidade de Analisar, projetar e modelar (desenhar) software integrando os principais assuntos da Engenharia de Software, Modelagem de Processos e Banco de Dados.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577D-6F44-4963-9D77-769A436696CE}" type="slidenum">
              <a:rPr lang="pt-BR" altLang="pt-BR"/>
              <a:pPr/>
              <a:t>20</a:t>
            </a:fld>
            <a:endParaRPr lang="pt-BR" altLang="pt-BR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de Domínio (Exemplo 1)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dirty="0"/>
              <a:t>A desaceleração do trem deve ser computada através da fórmula			D</a:t>
            </a:r>
            <a:r>
              <a:rPr lang="pt-BR" altLang="pt-BR" baseline="-25000" dirty="0"/>
              <a:t>trem</a:t>
            </a:r>
            <a:r>
              <a:rPr lang="pt-BR" altLang="pt-BR" dirty="0"/>
              <a:t>=D</a:t>
            </a:r>
            <a:r>
              <a:rPr lang="pt-BR" altLang="pt-BR" baseline="-25000" dirty="0"/>
              <a:t>controle</a:t>
            </a:r>
            <a:r>
              <a:rPr lang="pt-BR" altLang="pt-BR" dirty="0"/>
              <a:t>+D</a:t>
            </a:r>
            <a:r>
              <a:rPr lang="pt-BR" altLang="pt-BR" baseline="-25000" dirty="0"/>
              <a:t>gradiente</a:t>
            </a:r>
            <a:r>
              <a:rPr lang="pt-BR" altLang="pt-BR" dirty="0"/>
              <a:t>			   onde ...</a:t>
            </a:r>
          </a:p>
        </p:txBody>
      </p:sp>
    </p:spTree>
    <p:extLst>
      <p:ext uri="{BB962C8B-B14F-4D97-AF65-F5344CB8AC3E}">
        <p14:creationId xmlns:p14="http://schemas.microsoft.com/office/powerpoint/2010/main" val="138490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1E94-2973-4936-ACB5-2BF6F15064AB}" type="slidenum">
              <a:rPr lang="pt-BR" altLang="pt-BR"/>
              <a:pPr/>
              <a:t>21</a:t>
            </a:fld>
            <a:endParaRPr lang="pt-BR" altLang="pt-BR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Exercício</a:t>
            </a:r>
            <a:endParaRPr lang="en-US" altLang="pt-BR"/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648" y="1905000"/>
            <a:ext cx="7344816" cy="4114800"/>
          </a:xfrm>
        </p:spPr>
        <p:txBody>
          <a:bodyPr/>
          <a:lstStyle/>
          <a:p>
            <a:r>
              <a:rPr lang="pt-BR" altLang="pt-BR" dirty="0"/>
              <a:t>Dê alguns exemplos de domínio para:</a:t>
            </a:r>
          </a:p>
          <a:p>
            <a:pPr lvl="1"/>
            <a:r>
              <a:rPr lang="pt-BR" altLang="pt-BR" dirty="0"/>
              <a:t>1. Sistema da padaria de pequeno porte;</a:t>
            </a:r>
          </a:p>
          <a:p>
            <a:pPr lvl="1"/>
            <a:r>
              <a:rPr lang="pt-BR" altLang="pt-BR" dirty="0"/>
              <a:t>2. Sistema inteligente de preenchimento do IRPF;</a:t>
            </a:r>
          </a:p>
          <a:p>
            <a:pPr lvl="1"/>
            <a:r>
              <a:rPr lang="pt-BR" altLang="pt-BR" dirty="0"/>
              <a:t>3. Sistema de alocação docente.</a:t>
            </a: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205221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9176-1E35-4624-BADF-233E8D07CD08}" type="slidenum">
              <a:rPr lang="pt-BR" altLang="pt-BR"/>
              <a:pPr/>
              <a:t>22</a:t>
            </a:fld>
            <a:endParaRPr lang="pt-BR" altLang="pt-BR"/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/>
              <a:t>Requisitos</a:t>
            </a:r>
            <a:endParaRPr lang="pt-BR" altLang="pt-BR"/>
          </a:p>
        </p:txBody>
      </p:sp>
      <p:sp>
        <p:nvSpPr>
          <p:cNvPr id="409603" name="Text Box 3"/>
          <p:cNvSpPr txBox="1">
            <a:spLocks noChangeArrowheads="1"/>
          </p:cNvSpPr>
          <p:nvPr/>
        </p:nvSpPr>
        <p:spPr bwMode="auto">
          <a:xfrm>
            <a:off x="5265738" y="1916113"/>
            <a:ext cx="11465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Requisitos</a:t>
            </a:r>
            <a:endParaRPr lang="pt-BR" altLang="pt-BR"/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5014914" y="4267200"/>
            <a:ext cx="15985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Não-funcionais</a:t>
            </a:r>
            <a:endParaRPr lang="pt-BR" altLang="pt-BR"/>
          </a:p>
        </p:txBody>
      </p:sp>
      <p:sp>
        <p:nvSpPr>
          <p:cNvPr id="409605" name="Text Box 5"/>
          <p:cNvSpPr txBox="1">
            <a:spLocks noChangeArrowheads="1"/>
          </p:cNvSpPr>
          <p:nvPr/>
        </p:nvSpPr>
        <p:spPr bwMode="auto">
          <a:xfrm>
            <a:off x="5087939" y="5668963"/>
            <a:ext cx="1330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Organização</a:t>
            </a:r>
            <a:endParaRPr lang="pt-BR" altLang="pt-BR"/>
          </a:p>
        </p:txBody>
      </p:sp>
      <p:sp>
        <p:nvSpPr>
          <p:cNvPr id="409606" name="Text Box 6"/>
          <p:cNvSpPr txBox="1">
            <a:spLocks noChangeArrowheads="1"/>
          </p:cNvSpPr>
          <p:nvPr/>
        </p:nvSpPr>
        <p:spPr bwMode="auto">
          <a:xfrm>
            <a:off x="2063750" y="4267200"/>
            <a:ext cx="1181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Funcionais</a:t>
            </a:r>
            <a:endParaRPr lang="pt-BR" altLang="pt-BR"/>
          </a:p>
        </p:txBody>
      </p:sp>
      <p:sp>
        <p:nvSpPr>
          <p:cNvPr id="409607" name="Text Box 7"/>
          <p:cNvSpPr txBox="1">
            <a:spLocks noChangeArrowheads="1"/>
          </p:cNvSpPr>
          <p:nvPr/>
        </p:nvSpPr>
        <p:spPr bwMode="auto">
          <a:xfrm>
            <a:off x="8759826" y="4264025"/>
            <a:ext cx="982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Domínio</a:t>
            </a:r>
            <a:endParaRPr lang="pt-BR" altLang="pt-BR"/>
          </a:p>
        </p:txBody>
      </p:sp>
      <p:sp>
        <p:nvSpPr>
          <p:cNvPr id="409608" name="Text Box 8"/>
          <p:cNvSpPr txBox="1">
            <a:spLocks noChangeArrowheads="1"/>
          </p:cNvSpPr>
          <p:nvPr/>
        </p:nvSpPr>
        <p:spPr bwMode="auto">
          <a:xfrm>
            <a:off x="2927351" y="5661025"/>
            <a:ext cx="941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Produto</a:t>
            </a:r>
            <a:endParaRPr lang="pt-BR" altLang="pt-BR"/>
          </a:p>
        </p:txBody>
      </p:sp>
      <p:sp>
        <p:nvSpPr>
          <p:cNvPr id="409609" name="Text Box 9"/>
          <p:cNvSpPr txBox="1">
            <a:spLocks noChangeArrowheads="1"/>
          </p:cNvSpPr>
          <p:nvPr/>
        </p:nvSpPr>
        <p:spPr bwMode="auto">
          <a:xfrm>
            <a:off x="7785100" y="5667375"/>
            <a:ext cx="9106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Externo</a:t>
            </a:r>
            <a:endParaRPr lang="pt-BR" altLang="pt-BR"/>
          </a:p>
        </p:txBody>
      </p:sp>
      <p:sp>
        <p:nvSpPr>
          <p:cNvPr id="409610" name="Line 10"/>
          <p:cNvSpPr>
            <a:spLocks noChangeShapeType="1"/>
          </p:cNvSpPr>
          <p:nvPr/>
        </p:nvSpPr>
        <p:spPr bwMode="auto">
          <a:xfrm flipH="1">
            <a:off x="2927351" y="3357564"/>
            <a:ext cx="3095625" cy="9350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1" name="Line 11"/>
          <p:cNvSpPr>
            <a:spLocks noChangeShapeType="1"/>
          </p:cNvSpPr>
          <p:nvPr/>
        </p:nvSpPr>
        <p:spPr bwMode="auto">
          <a:xfrm>
            <a:off x="6022975" y="3357564"/>
            <a:ext cx="0" cy="9350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2" name="Line 12"/>
          <p:cNvSpPr>
            <a:spLocks noChangeShapeType="1"/>
          </p:cNvSpPr>
          <p:nvPr/>
        </p:nvSpPr>
        <p:spPr bwMode="auto">
          <a:xfrm>
            <a:off x="6022976" y="3357564"/>
            <a:ext cx="3313113" cy="9350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3" name="Line 13"/>
          <p:cNvSpPr>
            <a:spLocks noChangeShapeType="1"/>
          </p:cNvSpPr>
          <p:nvPr/>
        </p:nvSpPr>
        <p:spPr bwMode="auto">
          <a:xfrm>
            <a:off x="6022975" y="4724401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4" name="Line 14"/>
          <p:cNvSpPr>
            <a:spLocks noChangeShapeType="1"/>
          </p:cNvSpPr>
          <p:nvPr/>
        </p:nvSpPr>
        <p:spPr bwMode="auto">
          <a:xfrm flipH="1">
            <a:off x="3575051" y="4724401"/>
            <a:ext cx="2447925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5" name="Line 15"/>
          <p:cNvSpPr>
            <a:spLocks noChangeShapeType="1"/>
          </p:cNvSpPr>
          <p:nvPr/>
        </p:nvSpPr>
        <p:spPr bwMode="auto">
          <a:xfrm>
            <a:off x="6022975" y="4724401"/>
            <a:ext cx="2305050" cy="1008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16" name="Rectangle 16"/>
          <p:cNvSpPr>
            <a:spLocks noChangeArrowheads="1"/>
          </p:cNvSpPr>
          <p:nvPr/>
        </p:nvSpPr>
        <p:spPr bwMode="auto">
          <a:xfrm>
            <a:off x="1990725" y="4037014"/>
            <a:ext cx="5329238" cy="936625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9617" name="Rectangle 17"/>
          <p:cNvSpPr>
            <a:spLocks noChangeArrowheads="1"/>
          </p:cNvSpPr>
          <p:nvPr/>
        </p:nvSpPr>
        <p:spPr bwMode="auto">
          <a:xfrm>
            <a:off x="1919288" y="3965575"/>
            <a:ext cx="8208962" cy="1079500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9618" name="Text Box 18"/>
          <p:cNvSpPr txBox="1">
            <a:spLocks noChangeArrowheads="1"/>
          </p:cNvSpPr>
          <p:nvPr/>
        </p:nvSpPr>
        <p:spPr bwMode="auto">
          <a:xfrm>
            <a:off x="6488114" y="2789238"/>
            <a:ext cx="9153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Sistema</a:t>
            </a:r>
            <a:endParaRPr lang="pt-BR" altLang="pt-BR"/>
          </a:p>
        </p:txBody>
      </p:sp>
      <p:sp>
        <p:nvSpPr>
          <p:cNvPr id="409619" name="Text Box 19"/>
          <p:cNvSpPr txBox="1">
            <a:spLocks noChangeArrowheads="1"/>
          </p:cNvSpPr>
          <p:nvPr/>
        </p:nvSpPr>
        <p:spPr bwMode="auto">
          <a:xfrm>
            <a:off x="4327526" y="2781300"/>
            <a:ext cx="9092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/>
              <a:t>Usuário</a:t>
            </a:r>
            <a:endParaRPr lang="pt-BR" altLang="pt-BR"/>
          </a:p>
        </p:txBody>
      </p:sp>
      <p:sp>
        <p:nvSpPr>
          <p:cNvPr id="409620" name="Line 20"/>
          <p:cNvSpPr>
            <a:spLocks noChangeShapeType="1"/>
          </p:cNvSpPr>
          <p:nvPr/>
        </p:nvSpPr>
        <p:spPr bwMode="auto">
          <a:xfrm flipH="1">
            <a:off x="5016501" y="2349500"/>
            <a:ext cx="10064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21" name="Line 21"/>
          <p:cNvSpPr>
            <a:spLocks noChangeShapeType="1"/>
          </p:cNvSpPr>
          <p:nvPr/>
        </p:nvSpPr>
        <p:spPr bwMode="auto">
          <a:xfrm>
            <a:off x="6022975" y="2349500"/>
            <a:ext cx="100965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409622" name="Rectangle 22"/>
          <p:cNvSpPr>
            <a:spLocks noChangeArrowheads="1"/>
          </p:cNvSpPr>
          <p:nvPr/>
        </p:nvSpPr>
        <p:spPr bwMode="auto">
          <a:xfrm>
            <a:off x="4222750" y="2636839"/>
            <a:ext cx="3602038" cy="720725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9623" name="Text Box 23"/>
          <p:cNvSpPr txBox="1">
            <a:spLocks noChangeArrowheads="1"/>
          </p:cNvSpPr>
          <p:nvPr/>
        </p:nvSpPr>
        <p:spPr bwMode="auto">
          <a:xfrm>
            <a:off x="5788025" y="2794000"/>
            <a:ext cx="4267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>
                <a:solidFill>
                  <a:schemeClr val="folHlink"/>
                </a:solidFill>
              </a:rPr>
              <a:t>=</a:t>
            </a:r>
            <a:r>
              <a:rPr lang="en-US" altLang="pt-BR" baseline="-25000">
                <a:solidFill>
                  <a:schemeClr val="folHlink"/>
                </a:solidFill>
              </a:rPr>
              <a:t>df</a:t>
            </a:r>
            <a:endParaRPr lang="pt-BR" altLang="pt-BR" baseline="-250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2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74F4C6B6-6204-3A4B-9761-901617C1822D}"/>
              </a:ext>
            </a:extLst>
          </p:cNvPr>
          <p:cNvSpPr txBox="1"/>
          <p:nvPr/>
        </p:nvSpPr>
        <p:spPr>
          <a:xfrm>
            <a:off x="5911278" y="4745406"/>
            <a:ext cx="5586622" cy="78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6000" b="1" dirty="0">
                <a:solidFill>
                  <a:schemeClr val="bg1"/>
                </a:solidFill>
                <a:latin typeface="Calibri"/>
                <a:cs typeface="Calibri"/>
              </a:rPr>
              <a:t>Casos de Uso</a:t>
            </a:r>
            <a:endParaRPr lang="pt-BR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xmlns="" id="{D5ED22DF-2C23-1E4B-83FE-A3B4012EB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77917" y="2840908"/>
            <a:ext cx="549547" cy="103444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86EF14B8-9B4A-B248-9CAA-F895B9115C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77916" y="2840908"/>
            <a:ext cx="549547" cy="10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37490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Casos de </a:t>
            </a:r>
            <a:r>
              <a:rPr lang="en-US" sz="4800" b="1" dirty="0" err="1">
                <a:solidFill>
                  <a:srgbClr val="FFFFFF"/>
                </a:solidFill>
              </a:rPr>
              <a:t>Uso</a:t>
            </a:r>
            <a:endParaRPr lang="en-US" sz="4800" b="1" dirty="0" err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415963" y="1713603"/>
            <a:ext cx="1149857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latin typeface="Trebuchet MS"/>
              </a:rPr>
              <a:t>O </a:t>
            </a:r>
            <a:r>
              <a:rPr lang="en-US" sz="3600" b="1" i="1" dirty="0" err="1">
                <a:latin typeface="Trebuchet MS"/>
              </a:rPr>
              <a:t>modelo</a:t>
            </a:r>
            <a:r>
              <a:rPr lang="en-US" sz="3600" b="1" i="1" dirty="0">
                <a:latin typeface="Trebuchet MS"/>
              </a:rPr>
              <a:t> de </a:t>
            </a:r>
            <a:r>
              <a:rPr lang="en-US" sz="3600" b="1" i="1" dirty="0" err="1">
                <a:latin typeface="Trebuchet MS"/>
              </a:rPr>
              <a:t>casos</a:t>
            </a:r>
            <a:r>
              <a:rPr lang="en-US" sz="3600" b="1" i="1" dirty="0">
                <a:latin typeface="Trebuchet MS"/>
              </a:rPr>
              <a:t> de </a:t>
            </a:r>
            <a:r>
              <a:rPr lang="en-US" sz="3600" b="1" i="1" dirty="0" err="1">
                <a:latin typeface="Trebuchet MS"/>
              </a:rPr>
              <a:t>uso</a:t>
            </a:r>
            <a:r>
              <a:rPr lang="en-US" sz="3600" b="1" i="1" dirty="0">
                <a:latin typeface="Trebuchet MS"/>
              </a:rPr>
              <a:t> é </a:t>
            </a:r>
            <a:r>
              <a:rPr lang="en-US" sz="3600" b="1" i="1" dirty="0" err="1">
                <a:latin typeface="Trebuchet MS"/>
              </a:rPr>
              <a:t>uma</a:t>
            </a:r>
            <a:r>
              <a:rPr lang="en-US" sz="3600" b="1" i="1" dirty="0">
                <a:latin typeface="Trebuchet MS"/>
              </a:rPr>
              <a:t> </a:t>
            </a:r>
            <a:r>
              <a:rPr lang="en-US" sz="3600" b="1" i="1" dirty="0" err="1">
                <a:latin typeface="Trebuchet MS"/>
              </a:rPr>
              <a:t>representação</a:t>
            </a:r>
            <a:r>
              <a:rPr lang="en-US" sz="3600" b="1" i="1" dirty="0">
                <a:latin typeface="Trebuchet MS"/>
              </a:rPr>
              <a:t> de: </a:t>
            </a:r>
            <a:endParaRPr lang="en-US" sz="3200" i="1" dirty="0" err="1">
              <a:latin typeface="Trebuchet MS"/>
              <a:cs typeface="Calibri" panose="020F0502020204030204"/>
            </a:endParaRP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 err="1">
                <a:latin typeface="Trebuchet MS"/>
              </a:rPr>
              <a:t>funcionalidades</a:t>
            </a:r>
            <a:r>
              <a:rPr lang="en-US" sz="3200" i="1" dirty="0">
                <a:latin typeface="Trebuchet MS"/>
              </a:rPr>
              <a:t> </a:t>
            </a:r>
            <a:r>
              <a:rPr lang="en-US" sz="3200" i="1" dirty="0" err="1">
                <a:latin typeface="Trebuchet MS"/>
              </a:rPr>
              <a:t>externamente</a:t>
            </a:r>
            <a:r>
              <a:rPr lang="en-US" sz="3200" i="1" dirty="0">
                <a:latin typeface="Trebuchet MS"/>
              </a:rPr>
              <a:t> </a:t>
            </a:r>
            <a:r>
              <a:rPr lang="en-US" sz="3200" i="1" dirty="0" err="1">
                <a:latin typeface="Trebuchet MS"/>
              </a:rPr>
              <a:t>observáveis</a:t>
            </a:r>
            <a:r>
              <a:rPr lang="en-US" sz="3200" i="1" dirty="0">
                <a:latin typeface="Trebuchet MS"/>
              </a:rPr>
              <a:t> do </a:t>
            </a:r>
            <a:r>
              <a:rPr lang="en-US" sz="3200" i="1" dirty="0" err="1">
                <a:latin typeface="Trebuchet MS"/>
              </a:rPr>
              <a:t>sistema</a:t>
            </a:r>
            <a:endParaRPr lang="en-US" sz="3200" i="1">
              <a:latin typeface="Trebuchet MS"/>
              <a:cs typeface="Calibri" panose="020F0502020204030204"/>
            </a:endParaRP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/>
              </a:rPr>
              <a:t>e dos </a:t>
            </a:r>
            <a:r>
              <a:rPr lang="en-US" sz="3200" i="1" dirty="0" err="1">
                <a:latin typeface="Trebuchet MS"/>
              </a:rPr>
              <a:t>elementos</a:t>
            </a:r>
            <a:r>
              <a:rPr lang="en-US" sz="3200" i="1" dirty="0">
                <a:latin typeface="Trebuchet MS"/>
              </a:rPr>
              <a:t> </a:t>
            </a:r>
            <a:r>
              <a:rPr lang="en-US" sz="3200" i="1" dirty="0" err="1">
                <a:latin typeface="Trebuchet MS"/>
              </a:rPr>
              <a:t>externos</a:t>
            </a:r>
            <a:r>
              <a:rPr lang="en-US" sz="3200" i="1" dirty="0">
                <a:latin typeface="Trebuchet MS"/>
              </a:rPr>
              <a:t> </a:t>
            </a:r>
            <a:r>
              <a:rPr lang="en-US" sz="3200" i="1" dirty="0" err="1">
                <a:latin typeface="Trebuchet MS"/>
              </a:rPr>
              <a:t>ao</a:t>
            </a:r>
            <a:r>
              <a:rPr lang="en-US" sz="3200" i="1" dirty="0">
                <a:latin typeface="Trebuchet MS"/>
              </a:rPr>
              <a:t> </a:t>
            </a:r>
            <a:r>
              <a:rPr lang="en-US" sz="3200" i="1" dirty="0" err="1">
                <a:latin typeface="Trebuchet MS"/>
              </a:rPr>
              <a:t>sistema</a:t>
            </a:r>
            <a:r>
              <a:rPr lang="en-US" sz="3200" i="1" dirty="0">
                <a:latin typeface="Trebuchet MS"/>
              </a:rPr>
              <a:t> que </a:t>
            </a:r>
            <a:r>
              <a:rPr lang="en-US" sz="3200" i="1" dirty="0" err="1">
                <a:latin typeface="Trebuchet MS"/>
              </a:rPr>
              <a:t>interagem</a:t>
            </a:r>
            <a:r>
              <a:rPr lang="en-US" sz="3200" i="1" dirty="0">
                <a:latin typeface="Trebuchet MS"/>
              </a:rPr>
              <a:t> com o </a:t>
            </a:r>
            <a:r>
              <a:rPr lang="en-US" sz="3200" i="1" dirty="0" err="1">
                <a:latin typeface="Trebuchet MS"/>
              </a:rPr>
              <a:t>mesmo</a:t>
            </a:r>
            <a:r>
              <a:rPr lang="en-US" sz="3200" i="1" dirty="0">
                <a:latin typeface="Trebuchet MS"/>
              </a:rPr>
              <a:t>.</a:t>
            </a: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/>
              </a:rPr>
              <a:t>Esse </a:t>
            </a:r>
            <a:r>
              <a:rPr lang="en-US" sz="3600" dirty="0" err="1">
                <a:latin typeface="Trebuchet MS"/>
              </a:rPr>
              <a:t>modelo</a:t>
            </a:r>
            <a:r>
              <a:rPr lang="en-US" sz="3600" dirty="0">
                <a:latin typeface="Trebuchet MS"/>
              </a:rPr>
              <a:t> </a:t>
            </a:r>
            <a:r>
              <a:rPr lang="en-US" sz="3600" dirty="0" err="1">
                <a:latin typeface="Trebuchet MS"/>
              </a:rPr>
              <a:t>representa</a:t>
            </a:r>
            <a:r>
              <a:rPr lang="en-US" sz="3600" dirty="0">
                <a:latin typeface="Trebuchet MS"/>
              </a:rPr>
              <a:t>, </a:t>
            </a:r>
            <a:r>
              <a:rPr lang="en-US" sz="3600" dirty="0" err="1">
                <a:latin typeface="Trebuchet MS"/>
              </a:rPr>
              <a:t>na</a:t>
            </a:r>
            <a:r>
              <a:rPr lang="en-US" sz="3600" dirty="0">
                <a:latin typeface="Trebuchet MS"/>
              </a:rPr>
              <a:t> UML, </a:t>
            </a:r>
            <a:r>
              <a:rPr lang="en-US" sz="3600" dirty="0" err="1">
                <a:latin typeface="Trebuchet MS"/>
              </a:rPr>
              <a:t>os</a:t>
            </a:r>
            <a:r>
              <a:rPr lang="en-US" sz="3600" dirty="0">
                <a:latin typeface="Trebuchet MS"/>
              </a:rPr>
              <a:t> </a:t>
            </a:r>
            <a:r>
              <a:rPr lang="en-US" sz="3600" b="1" i="1" dirty="0" err="1">
                <a:latin typeface="Trebuchet MS"/>
              </a:rPr>
              <a:t>requisitos</a:t>
            </a:r>
            <a:r>
              <a:rPr lang="en-US" sz="3600" b="1" i="1" dirty="0">
                <a:latin typeface="Trebuchet MS"/>
              </a:rPr>
              <a:t> </a:t>
            </a:r>
            <a:r>
              <a:rPr lang="en-US" sz="3600" b="1" i="1" dirty="0" err="1">
                <a:latin typeface="Trebuchet MS"/>
              </a:rPr>
              <a:t>funcionais</a:t>
            </a:r>
            <a:r>
              <a:rPr lang="en-US" sz="3600" b="1" i="1" dirty="0">
                <a:latin typeface="Trebuchet MS"/>
              </a:rPr>
              <a:t> do </a:t>
            </a:r>
            <a:r>
              <a:rPr lang="en-US" sz="3600" b="1" i="1" dirty="0" err="1">
                <a:latin typeface="Trebuchet MS"/>
              </a:rPr>
              <a:t>sistema</a:t>
            </a:r>
            <a:r>
              <a:rPr lang="en-US" sz="3600" b="1" i="1" dirty="0">
                <a:latin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553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Utilidade</a:t>
            </a:r>
            <a:r>
              <a:rPr lang="en-US" sz="4800" b="1" dirty="0">
                <a:solidFill>
                  <a:srgbClr val="FFFFFF"/>
                </a:solidFill>
              </a:rPr>
              <a:t> dos Casos de </a:t>
            </a:r>
            <a:r>
              <a:rPr lang="pt-BR" sz="4800" b="1" dirty="0">
                <a:solidFill>
                  <a:srgbClr val="FFFFFF"/>
                </a:solidFill>
              </a:rPr>
              <a:t>Uso</a:t>
            </a:r>
            <a:endParaRPr lang="pt-BR" sz="48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483199" y="1332603"/>
            <a:ext cx="1139772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Equipe de clientes (</a:t>
            </a:r>
            <a:r>
              <a:rPr lang="pt-BR" sz="3600" b="1" dirty="0">
                <a:ea typeface="+mn-lt"/>
                <a:cs typeface="+mn-lt"/>
              </a:rPr>
              <a:t>validação)</a:t>
            </a:r>
            <a:endParaRPr lang="pt-BR" sz="3200" i="1" dirty="0">
              <a:latin typeface="Trebuchet MS"/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aprovam o que o sistema deverá fazer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entendem o que o sistema deverá fazer </a:t>
            </a:r>
            <a:endParaRPr lang="pt-BR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Equipe de desenvolvedores </a:t>
            </a:r>
            <a:endParaRPr lang="pt-BR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Ponto de partida para refinar requisitos de software.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Podem seguir um desenvolvimento dirigido a casos de uso.</a:t>
            </a:r>
            <a:endParaRPr lang="pt-BR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Designer (projetista): encontrar classes </a:t>
            </a:r>
            <a:endParaRPr lang="pt-B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600" dirty="0">
                <a:ea typeface="+mn-lt"/>
                <a:cs typeface="+mn-lt"/>
              </a:rPr>
              <a:t> Testadores: usam como base para </a:t>
            </a:r>
            <a:r>
              <a:rPr lang="pt-BR" sz="3600" b="1" dirty="0">
                <a:ea typeface="+mn-lt"/>
                <a:cs typeface="+mn-lt"/>
              </a:rPr>
              <a:t>casos de teste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4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Composição</a:t>
            </a:r>
            <a:r>
              <a:rPr lang="en-US" sz="4800" b="1" dirty="0">
                <a:solidFill>
                  <a:srgbClr val="FFFFFF"/>
                </a:solidFill>
              </a:rPr>
              <a:t> dos Casos de </a:t>
            </a:r>
            <a:r>
              <a:rPr lang="pt-BR" sz="4800" b="1" dirty="0">
                <a:solidFill>
                  <a:srgbClr val="FFFFFF"/>
                </a:solidFill>
              </a:rPr>
              <a:t>Uso</a:t>
            </a:r>
            <a:endParaRPr lang="pt-BR" sz="48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460787" y="1220544"/>
            <a:ext cx="11397727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O modelo de casos de uso de um sistema é composto de duas partes: </a:t>
            </a:r>
            <a:endParaRPr lang="pt-BR" sz="2800" i="1" dirty="0">
              <a:latin typeface="Trebuchet MS"/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dirty="0">
                <a:ea typeface="+mn-lt"/>
                <a:cs typeface="+mn-lt"/>
              </a:rPr>
              <a:t> textual, </a:t>
            </a:r>
            <a:endParaRPr lang="pt-BR" sz="1600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dirty="0">
                <a:ea typeface="+mn-lt"/>
                <a:cs typeface="+mn-lt"/>
              </a:rPr>
              <a:t> gráfica.</a:t>
            </a:r>
            <a:endParaRPr lang="pt-BR" sz="1600" dirty="0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O diagrama da UML utilizado na modelagem de gráfica é o </a:t>
            </a:r>
            <a:r>
              <a:rPr lang="pt-BR" sz="3200" b="1" i="1" dirty="0">
                <a:ea typeface="+mn-lt"/>
                <a:cs typeface="+mn-lt"/>
              </a:rPr>
              <a:t>diagrama de casos de uso.</a:t>
            </a:r>
            <a:endParaRPr lang="pt-BR" sz="1600" b="1" i="1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Este diagrama permite dar uma visão global e de alto nível do sistema.</a:t>
            </a:r>
            <a:endParaRPr lang="pt-BR" sz="16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Componentes: casos de uso, atores, relacionamentos entre os elementos anteriores.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40482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Casos de Uso - Definição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393552" y="1399838"/>
            <a:ext cx="1139772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Um caso de uso é a especificação de uma sequência de interações entre um sistema e os agentes externos.</a:t>
            </a:r>
            <a:endParaRPr lang="pt-BR" sz="2800" i="1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Define parte da funcionalidade de um sistema, </a:t>
            </a:r>
            <a:r>
              <a:rPr lang="pt-BR" sz="3200" b="1" i="1" dirty="0">
                <a:ea typeface="+mn-lt"/>
                <a:cs typeface="+mn-lt"/>
              </a:rPr>
              <a:t>sem revelar a estrutura e o comportamento internos deste sistema.</a:t>
            </a:r>
            <a:endParaRPr lang="pt-BR" b="1" i="1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Cada caso de uso é definido através da </a:t>
            </a:r>
            <a:r>
              <a:rPr lang="pt-BR" sz="3200" b="1" dirty="0">
                <a:ea typeface="+mn-lt"/>
                <a:cs typeface="+mn-lt"/>
              </a:rPr>
              <a:t>descrição textual das interações que ocorrem entre o(s) elemento(s) externo(s) e o sistema.</a:t>
            </a:r>
            <a:endParaRPr lang="pt-B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174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Atores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393552" y="1399838"/>
            <a:ext cx="1139772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>
                <a:ea typeface="+mn-lt"/>
                <a:cs typeface="+mn-lt"/>
              </a:rPr>
              <a:t> Elemento </a:t>
            </a:r>
            <a:r>
              <a:rPr lang="pt-BR" sz="3200" i="1" u="sng" dirty="0">
                <a:ea typeface="+mn-lt"/>
                <a:cs typeface="+mn-lt"/>
              </a:rPr>
              <a:t>externo que interage com o sistema.</a:t>
            </a:r>
            <a:endParaRPr lang="pt-BR" sz="2800" i="1" u="sng" dirty="0">
              <a:ea typeface="+mn-lt"/>
              <a:cs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>
                <a:ea typeface="+mn-lt"/>
                <a:cs typeface="+mn-lt"/>
              </a:rPr>
              <a:t> “externo”: atores </a:t>
            </a:r>
            <a:r>
              <a:rPr lang="pt-BR" sz="3200" i="1" u="sng" dirty="0">
                <a:ea typeface="+mn-lt"/>
                <a:cs typeface="+mn-lt"/>
              </a:rPr>
              <a:t>não fazem parte do sistema.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>
                <a:ea typeface="+mn-lt"/>
                <a:cs typeface="+mn-lt"/>
              </a:rPr>
              <a:t> “interage”: um ator </a:t>
            </a:r>
            <a:r>
              <a:rPr lang="pt-BR" sz="3200" u="sng" dirty="0">
                <a:ea typeface="+mn-lt"/>
                <a:cs typeface="+mn-lt"/>
              </a:rPr>
              <a:t>troca informações com o sistema.</a:t>
            </a:r>
            <a:endParaRPr lang="pt-BR" u="sng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>
                <a:ea typeface="+mn-lt"/>
                <a:cs typeface="+mn-lt"/>
              </a:rPr>
              <a:t> Casos de uso representam uma </a:t>
            </a:r>
            <a:r>
              <a:rPr lang="pt-BR" sz="3200" u="sng" err="1">
                <a:ea typeface="+mn-lt"/>
                <a:cs typeface="+mn-lt"/>
              </a:rPr>
              <a:t>seqüência</a:t>
            </a:r>
            <a:r>
              <a:rPr lang="pt-BR" sz="3200" u="sng" dirty="0">
                <a:ea typeface="+mn-lt"/>
                <a:cs typeface="+mn-lt"/>
              </a:rPr>
              <a:t> de interações entre o sistema e o ator.</a:t>
            </a:r>
            <a:endParaRPr lang="pt-BR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>
                <a:ea typeface="+mn-lt"/>
                <a:cs typeface="+mn-lt"/>
              </a:rPr>
              <a:t> no sentido de troca de informações entre eles.</a:t>
            </a:r>
            <a:endParaRPr lang="pt-BR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Normalmente um agente externo inicia a </a:t>
            </a:r>
            <a:r>
              <a:rPr lang="pt-BR" sz="3200">
                <a:ea typeface="+mn-lt"/>
                <a:cs typeface="+mn-lt"/>
              </a:rPr>
              <a:t>sequência</a:t>
            </a:r>
            <a:r>
              <a:rPr lang="pt-BR" sz="3200" dirty="0">
                <a:ea typeface="+mn-lt"/>
                <a:cs typeface="+mn-lt"/>
              </a:rPr>
              <a:t> de interações como o sistema.</a:t>
            </a:r>
            <a:endParaRPr lang="pt-BR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0913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Atores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393552" y="1399838"/>
            <a:ext cx="1139772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Categorias de atores:</a:t>
            </a:r>
            <a:endParaRPr lang="pt-BR" sz="2800" i="1" u="sng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i="1" dirty="0">
                <a:ea typeface="+mn-lt"/>
                <a:cs typeface="+mn-lt"/>
              </a:rPr>
              <a:t> cargos (Empregado, Cliente, Gerente, Almoxarife, Vendedor, </a:t>
            </a:r>
            <a:r>
              <a:rPr lang="pt-BR" sz="3200" b="1" i="1" dirty="0" err="1">
                <a:ea typeface="+mn-lt"/>
                <a:cs typeface="+mn-lt"/>
              </a:rPr>
              <a:t>etc</a:t>
            </a:r>
            <a:r>
              <a:rPr lang="pt-BR" sz="3200" b="1" i="1" dirty="0">
                <a:ea typeface="+mn-lt"/>
                <a:cs typeface="+mn-lt"/>
              </a:rPr>
              <a:t>);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i="1" dirty="0">
                <a:ea typeface="+mn-lt"/>
                <a:cs typeface="+mn-lt"/>
              </a:rPr>
              <a:t> organizações (Empresa Fornecedora, Agência de Impostos, Administradora de Cartões, </a:t>
            </a:r>
            <a:r>
              <a:rPr lang="pt-BR" sz="3200" b="1" i="1" dirty="0" err="1">
                <a:ea typeface="+mn-lt"/>
                <a:cs typeface="+mn-lt"/>
              </a:rPr>
              <a:t>etc</a:t>
            </a:r>
            <a:r>
              <a:rPr lang="pt-BR" sz="3200" b="1" i="1" dirty="0">
                <a:ea typeface="+mn-lt"/>
                <a:cs typeface="+mn-lt"/>
              </a:rPr>
              <a:t>);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i="1" dirty="0">
                <a:ea typeface="+mn-lt"/>
                <a:cs typeface="+mn-lt"/>
              </a:rPr>
              <a:t> outros sistemas (Sistema de Cobrança, Sistema de Estoque de Produtos, </a:t>
            </a:r>
            <a:r>
              <a:rPr lang="pt-BR" sz="3200" b="1" i="1" dirty="0" err="1">
                <a:ea typeface="+mn-lt"/>
                <a:cs typeface="+mn-lt"/>
              </a:rPr>
              <a:t>etc</a:t>
            </a:r>
            <a:r>
              <a:rPr lang="pt-BR" sz="3200" b="1" i="1" dirty="0">
                <a:ea typeface="+mn-lt"/>
                <a:cs typeface="+mn-lt"/>
              </a:rPr>
              <a:t>).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b="1" i="1" dirty="0">
                <a:ea typeface="+mn-lt"/>
                <a:cs typeface="+mn-lt"/>
              </a:rPr>
              <a:t> equipamentos (Leitora de Código de Barras, Sensor, etc.)</a:t>
            </a:r>
            <a:endParaRPr lang="pt-BR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Essa categorização indica para nós que o conceito de ator depende do </a:t>
            </a:r>
            <a:r>
              <a:rPr lang="pt-BR" sz="3200" b="1" dirty="0">
                <a:ea typeface="+mn-lt"/>
                <a:cs typeface="+mn-lt"/>
              </a:rPr>
              <a:t>escopo do sistema.</a:t>
            </a:r>
            <a:endParaRPr lang="pt-B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52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xmlns="" id="{EF92D2C7-E073-4538-8491-B5A26490F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12604"/>
              </p:ext>
            </p:extLst>
          </p:nvPr>
        </p:nvGraphicFramePr>
        <p:xfrm>
          <a:off x="640719" y="1469697"/>
          <a:ext cx="11237427" cy="5048798"/>
        </p:xfrm>
        <a:graphic>
          <a:graphicData uri="http://schemas.openxmlformats.org/drawingml/2006/table">
            <a:tbl>
              <a:tblPr/>
              <a:tblGrid>
                <a:gridCol w="3468491">
                  <a:extLst>
                    <a:ext uri="{9D8B030D-6E8A-4147-A177-3AD203B41FA5}">
                      <a16:colId xmlns:a16="http://schemas.microsoft.com/office/drawing/2014/main" xmlns="" val="781381563"/>
                    </a:ext>
                  </a:extLst>
                </a:gridCol>
                <a:gridCol w="7768936">
                  <a:extLst>
                    <a:ext uri="{9D8B030D-6E8A-4147-A177-3AD203B41FA5}">
                      <a16:colId xmlns:a16="http://schemas.microsoft.com/office/drawing/2014/main" xmlns="" val="289504172"/>
                    </a:ext>
                  </a:extLst>
                </a:gridCol>
              </a:tblGrid>
              <a:tr h="1280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Conteúdo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Tipos de Requisitos (Requisitos Funcionais, Requisitos Não Funcionais e Regra de Negócio) 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 de Uso, Diagrama de Caso de Uso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DESCRITIVO DE CASOS DE USO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ESTÓRIAS DE USUÁRIO (USER STORIES)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20311548"/>
                  </a:ext>
                </a:extLst>
              </a:tr>
              <a:tr h="15914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Tópicos geradores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identificar requisitos de negócio no processo de planejamento do software através da análise de um problema real?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Determinando a elicitação de requisitos funcionais e não-funcionais a partir da análise de requisitos;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Quais ferramentas podem ser utilizadas para criar modelos de softwares?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2212088"/>
                  </a:ext>
                </a:extLst>
              </a:tr>
              <a:tr h="138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 de compreensão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Analisar problemas avaliando as necessidades dos clientes;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Criar a especificação de software, elicitando os requisitos funcionais e não funcionais do software em conformidade com os requisitos do usuário;</a:t>
                      </a:r>
                      <a:b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Utilizar ferramentas de prototipagem de software e aplicar os tipos de prototipagem conforme o projeto;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605744"/>
                  </a:ext>
                </a:extLst>
              </a:tr>
              <a:tr h="79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Busca Ativa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Exercícios sobre Descritivo de Casos de Uso 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STORIES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REQUISITOS DE SOFTWARE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15755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9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Atores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539229" y="1848073"/>
            <a:ext cx="1139772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Um ator corresponde a um </a:t>
            </a:r>
            <a:r>
              <a:rPr lang="pt-BR" sz="3200" b="1" i="1" dirty="0">
                <a:ea typeface="+mn-lt"/>
                <a:cs typeface="+mn-lt"/>
              </a:rPr>
              <a:t>papel representado em relação ao sistema.</a:t>
            </a:r>
            <a:endParaRPr lang="pt-BR" sz="2800" i="1" u="sng" dirty="0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O mesmo indivíduo pode ser o </a:t>
            </a:r>
            <a:r>
              <a:rPr lang="pt-BR" sz="3200" b="1" dirty="0">
                <a:ea typeface="+mn-lt"/>
                <a:cs typeface="+mn-lt"/>
              </a:rPr>
              <a:t>Cliente que compra mercadorias e o Vendedor que processa vendas.</a:t>
            </a:r>
            <a:endParaRPr lang="pt-B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O nome dado a um ator deve lembrar o seu papel, em vez de lembrar quem o representa.</a:t>
            </a:r>
            <a:endParaRPr lang="pt-BR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768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Atores</a:t>
            </a:r>
            <a:r>
              <a:rPr lang="pt-BR" sz="4800" b="1" dirty="0">
                <a:ea typeface="+mn-lt"/>
                <a:cs typeface="+mn-lt"/>
              </a:rPr>
              <a:t> </a:t>
            </a:r>
            <a:r>
              <a:rPr lang="pt-BR" sz="4800" b="1" dirty="0">
                <a:solidFill>
                  <a:srgbClr val="FFFFFF"/>
                </a:solidFill>
              </a:rPr>
              <a:t>vs. Casos de Uso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494405" y="1612749"/>
            <a:ext cx="1139772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Um </a:t>
            </a:r>
            <a:r>
              <a:rPr lang="pt-BR" sz="3200" b="1" dirty="0">
                <a:ea typeface="+mn-lt"/>
                <a:cs typeface="+mn-lt"/>
              </a:rPr>
              <a:t>ator representa um conjunto coerente de papéis que os usuários desempenham quando interagem com o sistema </a:t>
            </a:r>
            <a:endParaRPr lang="pt-BR" sz="2800" i="1" u="sng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Um </a:t>
            </a:r>
            <a:r>
              <a:rPr lang="pt-BR" sz="3200" b="1" dirty="0">
                <a:ea typeface="+mn-lt"/>
                <a:cs typeface="+mn-lt"/>
              </a:rPr>
              <a:t>caso de uso representa o que um ator quer que o sistema faça. </a:t>
            </a:r>
            <a:endParaRPr lang="pt-BR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Atores servem para definir o </a:t>
            </a:r>
            <a:r>
              <a:rPr lang="pt-BR" sz="3200" b="1" dirty="0">
                <a:ea typeface="+mn-lt"/>
                <a:cs typeface="+mn-lt"/>
              </a:rPr>
              <a:t>ambiente do sistema </a:t>
            </a:r>
            <a:endParaRPr lang="pt-BR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Se comunicam enviando mensagens e/ou recebendo mensagens do sistema</a:t>
            </a:r>
            <a:endParaRPr lang="pt-BR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Ao se definir o que os atores fazem e o que os casos de uso fazem, delimita-se, o </a:t>
            </a:r>
            <a:r>
              <a:rPr lang="pt-BR" sz="3200" b="1" dirty="0">
                <a:ea typeface="+mn-lt"/>
                <a:cs typeface="+mn-lt"/>
              </a:rPr>
              <a:t>escopo do sistema.</a:t>
            </a:r>
            <a:endParaRPr lang="pt-B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39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Diagrama de Casos de Uso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FC044D-B16E-479D-AAED-C51C28682FE1}"/>
              </a:ext>
            </a:extLst>
          </p:cNvPr>
          <p:cNvSpPr txBox="1"/>
          <p:nvPr/>
        </p:nvSpPr>
        <p:spPr>
          <a:xfrm>
            <a:off x="494405" y="1612749"/>
            <a:ext cx="11397727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Representa </a:t>
            </a:r>
            <a:r>
              <a:rPr lang="pt-BR" sz="3200" i="1" dirty="0">
                <a:ea typeface="+mn-lt"/>
                <a:cs typeface="+mn-lt"/>
              </a:rPr>
              <a:t>graficamente os atores, casos de uso e relacionamentos entre os elementos.</a:t>
            </a:r>
            <a:endParaRPr lang="pt-BR" sz="2800" i="1" u="sng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Ilustra em um nível alto de abstração:</a:t>
            </a:r>
            <a:endParaRPr lang="pt-BR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elementos externos</a:t>
            </a:r>
            <a:endParaRPr lang="pt-BR" dirty="0">
              <a:cs typeface="Calibri" panose="020F0502020204030204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funcionalidades do sistema.</a:t>
            </a:r>
            <a:endParaRPr lang="pt-BR" dirty="0"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Uma espécie de “diagrama de contexto”.</a:t>
            </a:r>
            <a:endParaRPr lang="pt-BR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3200" dirty="0">
                <a:ea typeface="+mn-lt"/>
                <a:cs typeface="+mn-lt"/>
              </a:rPr>
              <a:t> Apresenta os elementos externos de um sistema e as maneiras segundo as quais eles as utilizam.</a:t>
            </a:r>
            <a:endParaRPr lang="pt-B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773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Diagrama de Casos de Uso - Biblioteca</a:t>
            </a:r>
            <a:endParaRPr lang="en-US" sz="4800" b="1" dirty="0">
              <a:solidFill>
                <a:srgbClr val="FFFFFF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543480B8-330B-4820-A0A8-4F45514D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5" y="882554"/>
            <a:ext cx="9858933" cy="62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Elementos do Diagrama de Casos de Uso 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C4F6A5-23D0-4C2B-BDC5-939DF65442C1}"/>
              </a:ext>
            </a:extLst>
          </p:cNvPr>
          <p:cNvSpPr txBox="1"/>
          <p:nvPr/>
        </p:nvSpPr>
        <p:spPr>
          <a:xfrm>
            <a:off x="600636" y="1553136"/>
            <a:ext cx="1127087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 i="1" dirty="0">
                <a:latin typeface="Trebuchet MS"/>
              </a:rPr>
              <a:t>Atores e Casos de uso</a:t>
            </a:r>
            <a:endParaRPr lang="pt-BR" sz="2000" dirty="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latin typeface="Trebuchet MS"/>
              </a:rPr>
              <a:t>Relacionamentos entre esses elementos:</a:t>
            </a:r>
          </a:p>
          <a:p>
            <a:pPr marL="800100" lvl="1" indent="-342900">
              <a:buFont typeface="Arial"/>
              <a:buChar char="•"/>
            </a:pPr>
            <a:r>
              <a:rPr lang="pt-BR" sz="2800" i="1" dirty="0">
                <a:latin typeface="Trebuchet MS"/>
              </a:rPr>
              <a:t>Comunicação</a:t>
            </a:r>
          </a:p>
          <a:p>
            <a:pPr marL="800100" lvl="1" indent="-342900">
              <a:buFont typeface="Arial"/>
              <a:buChar char="•"/>
            </a:pPr>
            <a:r>
              <a:rPr lang="pt-BR" sz="2800" i="1" dirty="0">
                <a:latin typeface="Trebuchet MS"/>
              </a:rPr>
              <a:t>Inclusão</a:t>
            </a:r>
          </a:p>
          <a:p>
            <a:pPr marL="800100" lvl="1" indent="-342900">
              <a:buFont typeface="Arial"/>
              <a:buChar char="•"/>
            </a:pPr>
            <a:r>
              <a:rPr lang="pt-BR" sz="2800" i="1" dirty="0">
                <a:latin typeface="Trebuchet MS"/>
              </a:rPr>
              <a:t>Extensão</a:t>
            </a:r>
          </a:p>
          <a:p>
            <a:pPr marL="800100" lvl="1" indent="-342900">
              <a:buFont typeface="Arial"/>
              <a:buChar char="•"/>
            </a:pPr>
            <a:r>
              <a:rPr lang="pt-BR" sz="2800" i="1" dirty="0">
                <a:latin typeface="Trebuchet MS"/>
              </a:rPr>
              <a:t>Generalização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latin typeface="Trebuchet MS"/>
              </a:rPr>
              <a:t>Para cada um desses elementos, a UML define uma notação gráfica e uma semântica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99745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797709" y="196925"/>
            <a:ext cx="108647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 dirty="0">
                <a:solidFill>
                  <a:srgbClr val="FFFFFF"/>
                </a:solidFill>
              </a:rPr>
              <a:t>Ator - caso de uso: comunicação </a:t>
            </a:r>
            <a:endParaRPr lang="en-US" sz="4800" b="1" dirty="0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F3B8E641-4955-4C27-8D35-57F11661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13" y="1379325"/>
            <a:ext cx="6878170" cy="2821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95B17A-C4E8-44BB-8A1D-43232E6A5178}"/>
              </a:ext>
            </a:extLst>
          </p:cNvPr>
          <p:cNvSpPr txBox="1"/>
          <p:nvPr/>
        </p:nvSpPr>
        <p:spPr>
          <a:xfrm>
            <a:off x="495218" y="4466665"/>
            <a:ext cx="112567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3200" i="1" dirty="0">
                <a:latin typeface="Trebuchet MS"/>
              </a:rPr>
              <a:t>Associação de comunicação: interação que ocorre entre ator e caso de uso.</a:t>
            </a:r>
          </a:p>
          <a:p>
            <a:pPr algn="just"/>
            <a:r>
              <a:rPr lang="pt-BR" sz="3200" i="1" dirty="0">
                <a:latin typeface="Trebuchet MS"/>
              </a:rPr>
              <a:t>É representada pela linha (navegação em ambos sentido)</a:t>
            </a:r>
          </a:p>
        </p:txBody>
      </p:sp>
    </p:spTree>
    <p:extLst>
      <p:ext uri="{BB962C8B-B14F-4D97-AF65-F5344CB8AC3E}">
        <p14:creationId xmlns:p14="http://schemas.microsoft.com/office/powerpoint/2010/main" val="425212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698931" y="-631"/>
            <a:ext cx="1106233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</a:rPr>
              <a:t>Dependência(Caso de Uso – Caso de Uso): &lt;&lt;Include&gt;&gt; - Inclusão 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95B17A-C4E8-44BB-8A1D-43232E6A5178}"/>
              </a:ext>
            </a:extLst>
          </p:cNvPr>
          <p:cNvSpPr txBox="1"/>
          <p:nvPr/>
        </p:nvSpPr>
        <p:spPr>
          <a:xfrm>
            <a:off x="297663" y="4226776"/>
            <a:ext cx="1158131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Utilizado quando um caso de uso é usado dentro de outro caso de uso (Inclui)</a:t>
            </a:r>
            <a:endParaRPr lang="en-US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Os relacionamentos de inclusão indicam obrigatoriedade </a:t>
            </a:r>
            <a:endParaRPr lang="en-US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A execução do primeiro obriga a execução do segundo</a:t>
            </a:r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DAAD8D3C-76B8-4D2E-AA97-1D5B209A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89594"/>
            <a:ext cx="6242755" cy="1095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43A467-A63B-493C-8463-C40597525529}"/>
              </a:ext>
            </a:extLst>
          </p:cNvPr>
          <p:cNvSpPr txBox="1"/>
          <p:nvPr/>
        </p:nvSpPr>
        <p:spPr>
          <a:xfrm>
            <a:off x="6671735" y="1986843"/>
            <a:ext cx="552308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200" b="1" dirty="0"/>
              <a:t>Cadastrar Livro – Efetuar Login: </a:t>
            </a:r>
            <a:r>
              <a:rPr lang="pt-BR" sz="2200" dirty="0"/>
              <a:t>associação de Dependência do tipo inclusão</a:t>
            </a:r>
            <a:endParaRPr lang="pt-BR" sz="2200" dirty="0">
              <a:cs typeface="Calibri" panose="020F0502020204030204"/>
            </a:endParaRPr>
          </a:p>
          <a:p>
            <a:pPr algn="just"/>
            <a:r>
              <a:rPr lang="pt-BR" sz="2200" b="1" dirty="0">
                <a:cs typeface="Calibri" panose="020F0502020204030204"/>
              </a:rPr>
              <a:t>Cadastrar Livro:</a:t>
            </a:r>
            <a:r>
              <a:rPr lang="pt-BR" sz="2200" dirty="0">
                <a:cs typeface="Calibri" panose="020F0502020204030204"/>
              </a:rPr>
              <a:t> UC principal</a:t>
            </a:r>
          </a:p>
          <a:p>
            <a:pPr algn="just"/>
            <a:r>
              <a:rPr lang="pt-BR" sz="2200" b="1" dirty="0">
                <a:cs typeface="Calibri" panose="020F0502020204030204"/>
              </a:rPr>
              <a:t>Efetuar Login:</a:t>
            </a:r>
            <a:r>
              <a:rPr lang="pt-BR" sz="2200" dirty="0">
                <a:cs typeface="Calibri" panose="020F0502020204030204"/>
              </a:rPr>
              <a:t> UC incluído</a:t>
            </a:r>
          </a:p>
        </p:txBody>
      </p:sp>
    </p:spTree>
    <p:extLst>
      <p:ext uri="{BB962C8B-B14F-4D97-AF65-F5344CB8AC3E}">
        <p14:creationId xmlns:p14="http://schemas.microsoft.com/office/powerpoint/2010/main" val="31556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698931" y="-631"/>
            <a:ext cx="1106233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</a:rPr>
              <a:t>Dependência(Caso de Uso – Caso de Uso): &lt;&lt;include&gt;&gt; - inclusão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95B17A-C4E8-44BB-8A1D-43232E6A5178}"/>
              </a:ext>
            </a:extLst>
          </p:cNvPr>
          <p:cNvSpPr txBox="1"/>
          <p:nvPr/>
        </p:nvSpPr>
        <p:spPr>
          <a:xfrm>
            <a:off x="297663" y="4339665"/>
            <a:ext cx="1158131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Representada por uma seta tracejada</a:t>
            </a:r>
          </a:p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A seta aponta para o Caso de Uso incluído</a:t>
            </a:r>
          </a:p>
          <a:p>
            <a:pPr marL="457200" indent="-457200" algn="just">
              <a:buFont typeface="Arial"/>
              <a:buChar char="•"/>
            </a:pPr>
            <a:r>
              <a:rPr lang="pt-BR" sz="3200" dirty="0">
                <a:ea typeface="+mn-lt"/>
                <a:cs typeface="+mn-lt"/>
              </a:rPr>
              <a:t>Possui a palavra “include” entre dois sinais de menor (&lt;&lt;) e dois sinais de maior (&gt;&gt;)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D4AA83-BF9D-45FD-84C6-BC9E7DAE93F1}"/>
              </a:ext>
            </a:extLst>
          </p:cNvPr>
          <p:cNvSpPr txBox="1"/>
          <p:nvPr/>
        </p:nvSpPr>
        <p:spPr>
          <a:xfrm>
            <a:off x="349955" y="3031066"/>
            <a:ext cx="57488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b="1" dirty="0">
                <a:cs typeface="Calibri" panose="020F0502020204030204"/>
              </a:rPr>
              <a:t>RN:</a:t>
            </a:r>
            <a:r>
              <a:rPr lang="pt-BR" sz="2400" dirty="0">
                <a:cs typeface="Calibri" panose="020F0502020204030204"/>
              </a:rPr>
              <a:t> Toda Venda à Vista tem desconto de 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E87D34-6CAC-4932-93EC-89D8DAB9F8C4}"/>
              </a:ext>
            </a:extLst>
          </p:cNvPr>
          <p:cNvSpPr txBox="1"/>
          <p:nvPr/>
        </p:nvSpPr>
        <p:spPr>
          <a:xfrm>
            <a:off x="7842956" y="37930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422957-17AC-42AA-B880-B11B8B50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5" y="1681594"/>
            <a:ext cx="6186311" cy="109592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ABF33B93-D6F9-47A6-B7E4-687573E7DDC5}"/>
              </a:ext>
            </a:extLst>
          </p:cNvPr>
          <p:cNvSpPr txBox="1"/>
          <p:nvPr/>
        </p:nvSpPr>
        <p:spPr>
          <a:xfrm>
            <a:off x="6530623" y="1634065"/>
            <a:ext cx="5452530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b="1" dirty="0"/>
              <a:t>Vender à Vista – Calcular Desconto: </a:t>
            </a:r>
            <a:r>
              <a:rPr lang="pt-BR" sz="2400" dirty="0"/>
              <a:t>associação de Dependência do tipo inclusão</a:t>
            </a:r>
            <a:endParaRPr lang="pt-BR" sz="2400" dirty="0">
              <a:cs typeface="Calibri" panose="020F0502020204030204"/>
            </a:endParaRPr>
          </a:p>
          <a:p>
            <a:pPr algn="just"/>
            <a:r>
              <a:rPr lang="pt-BR" sz="2400" b="1" dirty="0">
                <a:cs typeface="Calibri" panose="020F0502020204030204"/>
              </a:rPr>
              <a:t>Vender à Vista:</a:t>
            </a:r>
            <a:r>
              <a:rPr lang="pt-BR" sz="2400" dirty="0">
                <a:cs typeface="Calibri" panose="020F0502020204030204"/>
              </a:rPr>
              <a:t> UC principal</a:t>
            </a:r>
          </a:p>
          <a:p>
            <a:pPr algn="just"/>
            <a:r>
              <a:rPr lang="pt-BR" sz="2400" b="1" dirty="0">
                <a:cs typeface="Calibri" panose="020F0502020204030204"/>
              </a:rPr>
              <a:t>Calcular Desconto:</a:t>
            </a:r>
            <a:r>
              <a:rPr lang="pt-BR" sz="2400" dirty="0">
                <a:cs typeface="Calibri" panose="020F0502020204030204"/>
              </a:rPr>
              <a:t> UC incluído - baseado (vinculado) em Regra de Negócio</a:t>
            </a:r>
          </a:p>
        </p:txBody>
      </p:sp>
    </p:spTree>
    <p:extLst>
      <p:ext uri="{BB962C8B-B14F-4D97-AF65-F5344CB8AC3E}">
        <p14:creationId xmlns:p14="http://schemas.microsoft.com/office/powerpoint/2010/main" val="2539275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698931" y="-631"/>
            <a:ext cx="1106233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</a:rPr>
              <a:t>Dependência(Caso de Uso – Caso de Uso): &lt;&lt;</a:t>
            </a:r>
            <a:r>
              <a:rPr lang="pt-BR" sz="4000" b="1" dirty="0" err="1">
                <a:solidFill>
                  <a:srgbClr val="FFFFFF"/>
                </a:solidFill>
              </a:rPr>
              <a:t>extend</a:t>
            </a:r>
            <a:r>
              <a:rPr lang="pt-BR" sz="4000" b="1" dirty="0">
                <a:solidFill>
                  <a:srgbClr val="FFFFFF"/>
                </a:solidFill>
              </a:rPr>
              <a:t>&gt;&gt; - Extensão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95B17A-C4E8-44BB-8A1D-43232E6A5178}"/>
              </a:ext>
            </a:extLst>
          </p:cNvPr>
          <p:cNvSpPr txBox="1"/>
          <p:nvPr/>
        </p:nvSpPr>
        <p:spPr>
          <a:xfrm>
            <a:off x="184774" y="3616803"/>
            <a:ext cx="1196471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Geralmente usado em funcionalidades opcionais de um caso de uso</a:t>
            </a:r>
            <a:endParaRPr lang="en-US" sz="16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sentido da seta aponta para o caso de Uso Principal</a:t>
            </a:r>
          </a:p>
          <a:p>
            <a:pPr marL="457200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Exemplo: cenários que somente acontecerão em uma situação específica</a:t>
            </a:r>
            <a:endParaRPr lang="en-US" sz="1600" dirty="0">
              <a:ea typeface="+mn-lt"/>
              <a:cs typeface="+mn-lt"/>
            </a:endParaRPr>
          </a:p>
          <a:p>
            <a:pPr marL="914400" lvl="1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Se uma determinada situação for satisfeita</a:t>
            </a:r>
            <a:endParaRPr lang="en-US" sz="16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Extensão pode necessitar um teste para determinar se o caso de uso será estendido</a:t>
            </a:r>
          </a:p>
          <a:p>
            <a:pPr marL="457200" indent="-457200" algn="just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 palavra “</a:t>
            </a:r>
            <a:r>
              <a:rPr lang="pt-BR" sz="2800" dirty="0" err="1">
                <a:ea typeface="+mn-lt"/>
                <a:cs typeface="+mn-lt"/>
              </a:rPr>
              <a:t>extend</a:t>
            </a:r>
            <a:r>
              <a:rPr lang="pt-BR" sz="2800" dirty="0">
                <a:ea typeface="+mn-lt"/>
                <a:cs typeface="+mn-lt"/>
              </a:rPr>
              <a:t>” entre dois sinais de menor (&lt;&lt;) e dois sinais de maior (&gt;&gt;)</a:t>
            </a:r>
            <a:endParaRPr lang="pt-BR" sz="2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D4AA83-BF9D-45FD-84C6-BC9E7DAE93F1}"/>
              </a:ext>
            </a:extLst>
          </p:cNvPr>
          <p:cNvSpPr txBox="1"/>
          <p:nvPr/>
        </p:nvSpPr>
        <p:spPr>
          <a:xfrm>
            <a:off x="251178" y="3101621"/>
            <a:ext cx="62568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b="1" dirty="0">
                <a:cs typeface="Calibri" panose="020F0502020204030204"/>
              </a:rPr>
              <a:t>RN:</a:t>
            </a:r>
            <a:r>
              <a:rPr lang="pt-BR" sz="2400" dirty="0">
                <a:cs typeface="Calibri" panose="020F0502020204030204"/>
              </a:rPr>
              <a:t> Devoluções em atraso, será acrescido multa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xmlns="" id="{ABF33B93-D6F9-47A6-B7E4-687573E7DDC5}"/>
              </a:ext>
            </a:extLst>
          </p:cNvPr>
          <p:cNvSpPr txBox="1"/>
          <p:nvPr/>
        </p:nvSpPr>
        <p:spPr>
          <a:xfrm>
            <a:off x="6488290" y="1323621"/>
            <a:ext cx="5452530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b="1" dirty="0"/>
              <a:t>Devolver Livro – Calcular Multa: </a:t>
            </a:r>
            <a:r>
              <a:rPr lang="pt-BR" sz="2400" dirty="0"/>
              <a:t>associação de Dependência do tipo inclusão</a:t>
            </a:r>
            <a:endParaRPr lang="pt-BR" sz="2400" dirty="0">
              <a:cs typeface="Calibri" panose="020F0502020204030204"/>
            </a:endParaRPr>
          </a:p>
          <a:p>
            <a:pPr algn="just"/>
            <a:r>
              <a:rPr lang="pt-BR" sz="2400" b="1" dirty="0">
                <a:cs typeface="Calibri" panose="020F0502020204030204"/>
              </a:rPr>
              <a:t>Devolver Livro:</a:t>
            </a:r>
            <a:r>
              <a:rPr lang="pt-BR" sz="2400" dirty="0">
                <a:cs typeface="Calibri" panose="020F0502020204030204"/>
              </a:rPr>
              <a:t> UC principal</a:t>
            </a:r>
          </a:p>
          <a:p>
            <a:pPr algn="just"/>
            <a:r>
              <a:rPr lang="pt-BR" sz="2400" b="1" dirty="0">
                <a:cs typeface="Calibri" panose="020F0502020204030204"/>
              </a:rPr>
              <a:t>Calcular Multa:</a:t>
            </a:r>
            <a:r>
              <a:rPr lang="pt-BR" sz="2400" dirty="0">
                <a:cs typeface="Calibri" panose="020F0502020204030204"/>
              </a:rPr>
              <a:t> UC estendido - baseado (vinculado) em Regra de Negócio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68A124A-1680-48FF-A661-8038E90C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611039"/>
            <a:ext cx="6115754" cy="10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543709" y="-631"/>
            <a:ext cx="11217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</a:rPr>
              <a:t>Generalização/Especialização (Caso de Uso – Caso de Uso | Ator - Ator)</a:t>
            </a:r>
            <a:endParaRPr lang="pt-BR" sz="40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95B17A-C4E8-44BB-8A1D-43232E6A5178}"/>
              </a:ext>
            </a:extLst>
          </p:cNvPr>
          <p:cNvSpPr txBox="1"/>
          <p:nvPr/>
        </p:nvSpPr>
        <p:spPr>
          <a:xfrm>
            <a:off x="114218" y="4294136"/>
            <a:ext cx="11964714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Uma generalização de um ator A para um ator B indica que A pode se comunicar com os mesmos casos de uso que B.</a:t>
            </a:r>
          </a:p>
          <a:p>
            <a:pPr marL="457200" indent="-4572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Acontece quando dois ou mais casos de uso possuem características semelhantes</a:t>
            </a:r>
            <a:endParaRPr lang="en-US" sz="140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Foco em reutilização</a:t>
            </a:r>
            <a:endParaRPr lang="en-US" sz="14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O Caso de Uso geral descreve as características compartilhadas</a:t>
            </a:r>
            <a:endParaRPr lang="en-US" sz="14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As especializações definem características específicas</a:t>
            </a:r>
            <a:endParaRPr lang="en-US" sz="1400">
              <a:cs typeface="Calibri"/>
            </a:endParaRPr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xmlns="" id="{A1DE77A0-618B-4FAA-9F7A-908B172A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4" y="1609807"/>
            <a:ext cx="3138311" cy="2368386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89EC2D7F-AA6A-4325-AAF2-A4697C599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9" r="305" b="476"/>
          <a:stretch/>
        </p:blipFill>
        <p:spPr>
          <a:xfrm>
            <a:off x="7052733" y="1192739"/>
            <a:ext cx="4605896" cy="28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6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altLang="pt-BR"/>
              <a:t>An</a:t>
            </a:r>
            <a:r>
              <a:rPr lang="pt-PT" altLang="pt-BR">
                <a:latin typeface="Times New Roman"/>
              </a:rPr>
              <a:t>á</a:t>
            </a:r>
            <a:r>
              <a:rPr lang="pt-PT" altLang="pt-BR"/>
              <a:t>lise de Requisitos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PT" altLang="pt-BR" b="1"/>
              <a:t>Requisitos Funcionais</a:t>
            </a:r>
            <a:r>
              <a:rPr lang="pt-PT" altLang="pt-BR"/>
              <a:t> </a:t>
            </a:r>
            <a:r>
              <a:rPr lang="pt-PT" altLang="pt-BR">
                <a:latin typeface="Times New Roman"/>
              </a:rPr>
              <a:t>–</a:t>
            </a:r>
            <a:r>
              <a:rPr lang="pt-PT" altLang="pt-BR"/>
              <a:t> servi</a:t>
            </a:r>
            <a:r>
              <a:rPr lang="pt-PT" altLang="pt-BR">
                <a:latin typeface="Times New Roman"/>
              </a:rPr>
              <a:t>ç</a:t>
            </a:r>
            <a:r>
              <a:rPr lang="pt-PT" altLang="pt-BR"/>
              <a:t>o que </a:t>
            </a:r>
            <a:r>
              <a:rPr lang="pt-PT" altLang="pt-BR">
                <a:latin typeface="Times New Roman"/>
              </a:rPr>
              <a:t>é</a:t>
            </a:r>
            <a:r>
              <a:rPr lang="pt-PT" altLang="pt-BR"/>
              <a:t> necess</a:t>
            </a:r>
            <a:r>
              <a:rPr lang="pt-PT" altLang="pt-BR">
                <a:latin typeface="Times New Roman"/>
              </a:rPr>
              <a:t>á</a:t>
            </a:r>
            <a:r>
              <a:rPr lang="pt-PT" altLang="pt-BR"/>
              <a:t>rio prestar, reac</a:t>
            </a:r>
            <a:r>
              <a:rPr lang="pt-PT" altLang="pt-BR">
                <a:latin typeface="Times New Roman"/>
              </a:rPr>
              <a:t>ç</a:t>
            </a:r>
            <a:r>
              <a:rPr lang="pt-PT" altLang="pt-BR"/>
              <a:t>ão do sistema perante um determinado input, comportamento do sistema em determinadas situa</a:t>
            </a:r>
            <a:r>
              <a:rPr lang="pt-PT" altLang="pt-BR">
                <a:latin typeface="Times New Roman"/>
              </a:rPr>
              <a:t>ç</a:t>
            </a:r>
            <a:r>
              <a:rPr lang="pt-PT" altLang="pt-BR"/>
              <a:t>ões ou o que </a:t>
            </a:r>
            <a:r>
              <a:rPr lang="pt-PT" altLang="pt-BR">
                <a:latin typeface="Times New Roman"/>
              </a:rPr>
              <a:t>é</a:t>
            </a:r>
            <a:r>
              <a:rPr lang="pt-PT" altLang="pt-BR"/>
              <a:t> que o sistema </a:t>
            </a:r>
            <a:r>
              <a:rPr lang="pt-PT" altLang="pt-BR" b="1" u="sng"/>
              <a:t>não</a:t>
            </a:r>
            <a:r>
              <a:rPr lang="pt-PT" altLang="pt-BR"/>
              <a:t> deve fazer;</a:t>
            </a:r>
          </a:p>
          <a:p>
            <a:pPr>
              <a:lnSpc>
                <a:spcPct val="80000"/>
              </a:lnSpc>
            </a:pPr>
            <a:r>
              <a:rPr lang="pt-PT" altLang="pt-BR" b="1"/>
              <a:t>Requisitos não funcionais</a:t>
            </a:r>
            <a:r>
              <a:rPr lang="pt-PT" altLang="pt-BR"/>
              <a:t> </a:t>
            </a:r>
            <a:r>
              <a:rPr lang="pt-PT" altLang="pt-BR">
                <a:latin typeface="Times New Roman"/>
              </a:rPr>
              <a:t>–</a:t>
            </a:r>
            <a:r>
              <a:rPr lang="pt-PT" altLang="pt-BR"/>
              <a:t> constrangimentos nos servi</a:t>
            </a:r>
            <a:r>
              <a:rPr lang="pt-PT" altLang="pt-BR">
                <a:latin typeface="Times New Roman"/>
              </a:rPr>
              <a:t>ç</a:t>
            </a:r>
            <a:r>
              <a:rPr lang="pt-PT" altLang="pt-BR"/>
              <a:t>os ou funcionalidades oferecidas (como tempo, processo de desenvolvimento ou standards);</a:t>
            </a:r>
          </a:p>
          <a:p>
            <a:pPr>
              <a:lnSpc>
                <a:spcPct val="80000"/>
              </a:lnSpc>
            </a:pPr>
            <a:r>
              <a:rPr lang="pt-PT" altLang="pt-BR" b="1"/>
              <a:t>Requisitos de dom</a:t>
            </a:r>
            <a:r>
              <a:rPr lang="pt-PT" altLang="pt-BR" b="1">
                <a:latin typeface="Times New Roman"/>
              </a:rPr>
              <a:t>í</a:t>
            </a:r>
            <a:r>
              <a:rPr lang="pt-PT" altLang="pt-BR" b="1"/>
              <a:t>nio</a:t>
            </a:r>
            <a:r>
              <a:rPr lang="pt-PT" altLang="pt-BR"/>
              <a:t> </a:t>
            </a:r>
            <a:r>
              <a:rPr lang="pt-PT" altLang="pt-BR">
                <a:latin typeface="Times New Roman"/>
              </a:rPr>
              <a:t>–</a:t>
            </a:r>
            <a:r>
              <a:rPr lang="pt-PT" altLang="pt-BR"/>
              <a:t> resultam do dom</a:t>
            </a:r>
            <a:r>
              <a:rPr lang="pt-PT" altLang="pt-BR">
                <a:latin typeface="Times New Roman"/>
              </a:rPr>
              <a:t>í</a:t>
            </a:r>
            <a:r>
              <a:rPr lang="pt-PT" altLang="pt-BR"/>
              <a:t>nio aplicacional do sistema, reflectindo caracter</a:t>
            </a:r>
            <a:r>
              <a:rPr lang="pt-PT" altLang="pt-BR">
                <a:latin typeface="Times New Roman"/>
              </a:rPr>
              <a:t>í</a:t>
            </a:r>
            <a:r>
              <a:rPr lang="pt-PT" altLang="pt-BR"/>
              <a:t>sticas e constrangimentos inerentes a esse dom</a:t>
            </a:r>
            <a:r>
              <a:rPr lang="pt-PT" altLang="pt-BR">
                <a:latin typeface="Times New Roman"/>
              </a:rPr>
              <a:t>í</a:t>
            </a:r>
            <a:r>
              <a:rPr lang="pt-PT" altLang="pt-BR"/>
              <a:t>nio. Podem ser funcionais ou não funcionais.</a:t>
            </a:r>
          </a:p>
        </p:txBody>
      </p:sp>
    </p:spTree>
    <p:extLst>
      <p:ext uri="{BB962C8B-B14F-4D97-AF65-F5344CB8AC3E}">
        <p14:creationId xmlns:p14="http://schemas.microsoft.com/office/powerpoint/2010/main" val="44499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50211-6901-4344-95DF-CE9EDCAE5C8A}"/>
              </a:ext>
            </a:extLst>
          </p:cNvPr>
          <p:cNvSpPr txBox="1"/>
          <p:nvPr/>
        </p:nvSpPr>
        <p:spPr>
          <a:xfrm>
            <a:off x="487265" y="436813"/>
            <a:ext cx="112175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  <a:ea typeface="+mn-lt"/>
                <a:cs typeface="+mn-lt"/>
              </a:rPr>
              <a:t>Resumo da notação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C338D809-2BC5-4CB1-A913-D73A0185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22" y="1372673"/>
            <a:ext cx="5480755" cy="51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98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48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Identificação de atores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Fontes e os destinos das informações a serem processadas são atores em potencial.</a:t>
            </a:r>
          </a:p>
          <a:p>
            <a:pPr lvl="1"/>
            <a:r>
              <a:rPr lang="pt-BR" dirty="0"/>
              <a:t>uma vez que, por definição, um ator é todo elemento externo que </a:t>
            </a:r>
            <a:r>
              <a:rPr lang="pt-BR" i="1" dirty="0"/>
              <a:t>interage com o sistema.</a:t>
            </a:r>
          </a:p>
          <a:p>
            <a:r>
              <a:rPr lang="pt-BR" dirty="0"/>
              <a:t>O analista deve identificar:</a:t>
            </a:r>
          </a:p>
          <a:p>
            <a:pPr lvl="1"/>
            <a:r>
              <a:rPr lang="pt-BR" dirty="0"/>
              <a:t>as áreas da empresa que serão afetadas ou utilizarão o sistema.</a:t>
            </a:r>
          </a:p>
          <a:p>
            <a:pPr lvl="1"/>
            <a:r>
              <a:rPr lang="pt-BR" dirty="0"/>
              <a:t>fontes de informações a serem processadas e os destinos das informações geradas pelo sistema.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265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Identificação de Atores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algumas perguntas úteis cujas respostas potencialmente identificam atores.</a:t>
            </a:r>
          </a:p>
          <a:p>
            <a:pPr lvl="1"/>
            <a:r>
              <a:rPr lang="pt-BR" dirty="0"/>
              <a:t>Que órgãos, empresas ou pessoas (cargos) irão utilizar o sistema?</a:t>
            </a:r>
          </a:p>
          <a:p>
            <a:pPr lvl="1"/>
            <a:r>
              <a:rPr lang="pt-BR" dirty="0"/>
              <a:t>Que outros sistemas irão se comunicar com o sistema?</a:t>
            </a:r>
          </a:p>
          <a:p>
            <a:pPr lvl="1"/>
            <a:r>
              <a:rPr lang="pt-BR" dirty="0"/>
              <a:t>Alguém deve ser informado de alguma ocorrência no sistema?</a:t>
            </a:r>
          </a:p>
          <a:p>
            <a:pPr lvl="1"/>
            <a:r>
              <a:rPr lang="pt-BR" dirty="0"/>
              <a:t>Quem está interessado em um certo requisito funcional do sistema?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150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Identificação de Casos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Perguntas úteis:</a:t>
            </a:r>
          </a:p>
          <a:p>
            <a:pPr lvl="1"/>
            <a:r>
              <a:rPr lang="pt-BR" dirty="0"/>
              <a:t>Quais são as necessidades e objetivos de cada ator em relação ao sistema?</a:t>
            </a:r>
          </a:p>
          <a:p>
            <a:pPr lvl="1"/>
            <a:r>
              <a:rPr lang="pt-BR" dirty="0"/>
              <a:t>Que informações o sistema deve produzir?</a:t>
            </a:r>
          </a:p>
          <a:p>
            <a:pPr lvl="1"/>
            <a:r>
              <a:rPr lang="pt-BR" dirty="0"/>
              <a:t>O sistema deve realizar alguma ação que ocorre regularmente no tempo?</a:t>
            </a:r>
          </a:p>
          <a:p>
            <a:pPr lvl="1"/>
            <a:r>
              <a:rPr lang="pt-BR" dirty="0"/>
              <a:t>Para cada requisito funcional, existe um (ou mais) caso(s) de uso para atendê-lo?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208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Construção do diagrama de casos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Os diagramas de casos de uso devem servir para </a:t>
            </a:r>
            <a:r>
              <a:rPr lang="pt-BR" u="sng" dirty="0"/>
              <a:t>dar suporte à parte textual do modelo, fornecendo uma visão de alto nível.</a:t>
            </a:r>
          </a:p>
          <a:p>
            <a:r>
              <a:rPr lang="pt-BR" dirty="0"/>
              <a:t>Se o sistema sendo modelado não for tão complexo, pode ser criado um único Diagrama de Casos de Uso.</a:t>
            </a:r>
          </a:p>
          <a:p>
            <a:r>
              <a:rPr lang="pt-BR" dirty="0"/>
              <a:t>É útil e recomendada a utilização do </a:t>
            </a:r>
            <a:r>
              <a:rPr lang="pt-BR" u="sng" dirty="0"/>
              <a:t>retângulo de fronteira para delimitar e separar visualmente casos de uso e atores.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918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Construção do diagrama de casos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 sistemas complexos, representar todos os casos de uso do sistema em um único diagrama talvez o torne um tanto ilegível.</a:t>
            </a:r>
          </a:p>
          <a:p>
            <a:r>
              <a:rPr lang="pt-BR" dirty="0"/>
              <a:t>Alternativa: criar vários diagramas (de acordo com as necessidades de visualização) e agrupá-los em </a:t>
            </a:r>
            <a:r>
              <a:rPr lang="pt-BR" b="1" dirty="0"/>
              <a:t>pacotes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Todos os casos de uso para um ator;</a:t>
            </a:r>
          </a:p>
          <a:p>
            <a:pPr lvl="1"/>
            <a:r>
              <a:rPr lang="pt-BR" dirty="0"/>
              <a:t>Todos os casos de uso a serem implementados em um ciclo de desenvolvimento.</a:t>
            </a:r>
          </a:p>
          <a:p>
            <a:pPr lvl="1"/>
            <a:r>
              <a:rPr lang="pt-BR" dirty="0"/>
              <a:t>Todos os casos de uso de uma área (departamento, seção) específica da empresa.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2062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Documentação dos atores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breve descrição para cada ator deve  ser adicionada.</a:t>
            </a:r>
          </a:p>
          <a:p>
            <a:r>
              <a:rPr lang="pt-BR" dirty="0"/>
              <a:t>O nome de um ator deve lembrar o </a:t>
            </a:r>
            <a:r>
              <a:rPr lang="pt-BR" u="sng" dirty="0"/>
              <a:t>papel   desempenhado pelo mesmo.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b="1" dirty="0"/>
              <a:t>“Aluno: representa pessoas que fazem um curso dentro da universidade.”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0981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Documentação dos casos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UML não define um padrão para descrição textual dos casos de uso de um sistema.</a:t>
            </a:r>
          </a:p>
          <a:p>
            <a:r>
              <a:rPr lang="pt-BR" dirty="0"/>
              <a:t>É necessário que a equipe de desenvolvimento padronize o seu estilo de descrição.</a:t>
            </a:r>
          </a:p>
          <a:p>
            <a:r>
              <a:rPr lang="pt-BR" dirty="0"/>
              <a:t>Algumas seções normalmente encontradas:</a:t>
            </a:r>
          </a:p>
          <a:p>
            <a:pPr lvl="1"/>
            <a:r>
              <a:rPr lang="pt-BR" dirty="0"/>
              <a:t>Sumário</a:t>
            </a:r>
          </a:p>
          <a:p>
            <a:pPr lvl="1"/>
            <a:r>
              <a:rPr lang="pt-BR" dirty="0"/>
              <a:t>Atores</a:t>
            </a:r>
          </a:p>
          <a:p>
            <a:pPr lvl="1"/>
            <a:r>
              <a:rPr lang="pt-BR" dirty="0"/>
              <a:t>Fluxo principal</a:t>
            </a:r>
          </a:p>
          <a:p>
            <a:pPr lvl="1"/>
            <a:r>
              <a:rPr lang="pt-BR" dirty="0"/>
              <a:t>Fluxos alternativos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590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Documentação dos casos de uso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63552" y="427799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Fluxo Principal</a:t>
            </a:r>
          </a:p>
          <a:p>
            <a:r>
              <a:rPr lang="pt-BR" dirty="0"/>
              <a:t>Fluxos Alternativos</a:t>
            </a:r>
          </a:p>
          <a:p>
            <a:r>
              <a:rPr lang="pt-BR" dirty="0"/>
              <a:t>Fluxos de Exceção</a:t>
            </a:r>
          </a:p>
          <a:p>
            <a:r>
              <a:rPr lang="pt-BR" dirty="0"/>
              <a:t>Pós-condições</a:t>
            </a:r>
          </a:p>
          <a:p>
            <a:r>
              <a:rPr lang="pt-BR" dirty="0"/>
              <a:t>Regras do Negócio </a:t>
            </a:r>
          </a:p>
          <a:p>
            <a:r>
              <a:rPr lang="pt-BR" dirty="0"/>
              <a:t>Histórico</a:t>
            </a:r>
          </a:p>
          <a:p>
            <a:r>
              <a:rPr lang="pt-BR" dirty="0"/>
              <a:t>Notas de Implementação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2063552" y="212878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Nome</a:t>
            </a:r>
          </a:p>
          <a:p>
            <a:r>
              <a:rPr lang="pt-BR" dirty="0"/>
              <a:t>Descrição</a:t>
            </a:r>
          </a:p>
          <a:p>
            <a:r>
              <a:rPr lang="pt-BR" dirty="0"/>
              <a:t>Identificador</a:t>
            </a:r>
          </a:p>
          <a:p>
            <a:r>
              <a:rPr lang="pt-BR" dirty="0"/>
              <a:t>Importância</a:t>
            </a:r>
          </a:p>
          <a:p>
            <a:r>
              <a:rPr lang="pt-BR" dirty="0"/>
              <a:t>Sumário</a:t>
            </a:r>
          </a:p>
          <a:p>
            <a:r>
              <a:rPr lang="pt-BR" dirty="0"/>
              <a:t>Ator Primário</a:t>
            </a:r>
          </a:p>
          <a:p>
            <a:r>
              <a:rPr lang="pt-BR" dirty="0"/>
              <a:t>Atores Secundários</a:t>
            </a:r>
          </a:p>
          <a:p>
            <a:r>
              <a:rPr lang="pt-BR" dirty="0"/>
              <a:t>Pré-condições</a:t>
            </a:r>
          </a:p>
        </p:txBody>
      </p:sp>
    </p:spTree>
    <p:extLst>
      <p:ext uri="{BB962C8B-B14F-4D97-AF65-F5344CB8AC3E}">
        <p14:creationId xmlns:p14="http://schemas.microsoft.com/office/powerpoint/2010/main" val="73934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altLang="pt-BR" sz="4000" b="1"/>
              <a:t>Leitura dos diferentes tipos de especifica</a:t>
            </a:r>
            <a:r>
              <a:rPr lang="pt-PT" altLang="pt-BR" sz="4000" b="1">
                <a:latin typeface="Times New Roman"/>
              </a:rPr>
              <a:t>ç</a:t>
            </a:r>
            <a:r>
              <a:rPr lang="pt-PT" altLang="pt-BR" sz="4000" b="1"/>
              <a:t>ões</a:t>
            </a:r>
          </a:p>
        </p:txBody>
      </p:sp>
      <p:sp>
        <p:nvSpPr>
          <p:cNvPr id="133124" name="Rectangle 4"/>
          <p:cNvSpPr>
            <a:spLocks noChangeArrowheads="1"/>
          </p:cNvSpPr>
          <p:nvPr/>
        </p:nvSpPr>
        <p:spPr bwMode="auto">
          <a:xfrm>
            <a:off x="3289301" y="2492376"/>
            <a:ext cx="2087563" cy="936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pt-PT" altLang="pt-BR"/>
              <a:t>Requisitos dos </a:t>
            </a:r>
          </a:p>
          <a:p>
            <a:pPr algn="ctr"/>
            <a:r>
              <a:rPr lang="pt-PT" altLang="pt-BR"/>
              <a:t>utilizadores</a:t>
            </a:r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7392989" y="2205038"/>
            <a:ext cx="2232025" cy="151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pt-PT" altLang="pt-BR" sz="1600" b="1"/>
              <a:t>Gestores</a:t>
            </a:r>
          </a:p>
          <a:p>
            <a:pPr algn="ctr"/>
            <a:r>
              <a:rPr lang="pt-PT" altLang="pt-BR" sz="1600" b="1"/>
              <a:t>Utilizadores Finais</a:t>
            </a:r>
          </a:p>
          <a:p>
            <a:pPr algn="ctr"/>
            <a:r>
              <a:rPr lang="pt-PT" altLang="pt-BR" sz="1600" b="1"/>
              <a:t>Engenheiros</a:t>
            </a:r>
          </a:p>
          <a:p>
            <a:pPr algn="ctr"/>
            <a:r>
              <a:rPr lang="pt-PT" altLang="pt-BR" sz="1600" b="1"/>
              <a:t>Fornecedores</a:t>
            </a:r>
          </a:p>
          <a:p>
            <a:pPr algn="ctr"/>
            <a:r>
              <a:rPr lang="pt-PT" altLang="pt-BR" sz="1600" b="1"/>
              <a:t>Arquitectos</a:t>
            </a:r>
          </a:p>
        </p:txBody>
      </p:sp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3289300" y="4581525"/>
            <a:ext cx="2160588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pt-PT" altLang="pt-BR"/>
              <a:t>Requisitos do</a:t>
            </a:r>
          </a:p>
          <a:p>
            <a:pPr algn="ctr"/>
            <a:r>
              <a:rPr lang="pt-PT" altLang="pt-BR"/>
              <a:t>Sistema</a:t>
            </a:r>
          </a:p>
        </p:txBody>
      </p:sp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7392989" y="4365625"/>
            <a:ext cx="2232025" cy="1511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pt-PT" altLang="pt-BR" sz="1600" b="1"/>
              <a:t>Utilizadores Finais</a:t>
            </a:r>
          </a:p>
          <a:p>
            <a:pPr algn="ctr"/>
            <a:r>
              <a:rPr lang="pt-PT" altLang="pt-BR" sz="1600" b="1"/>
              <a:t>Engenheiros</a:t>
            </a:r>
          </a:p>
          <a:p>
            <a:pPr algn="ctr"/>
            <a:r>
              <a:rPr lang="pt-PT" altLang="pt-BR" sz="1600" b="1"/>
              <a:t>Arquitectos</a:t>
            </a:r>
          </a:p>
          <a:p>
            <a:pPr algn="ctr"/>
            <a:r>
              <a:rPr lang="pt-PT" altLang="pt-BR" sz="1600" b="1"/>
              <a:t>Programadores</a:t>
            </a:r>
          </a:p>
        </p:txBody>
      </p:sp>
      <p:sp>
        <p:nvSpPr>
          <p:cNvPr id="133128" name="Line 8"/>
          <p:cNvSpPr>
            <a:spLocks noChangeShapeType="1"/>
          </p:cNvSpPr>
          <p:nvPr/>
        </p:nvSpPr>
        <p:spPr bwMode="auto">
          <a:xfrm>
            <a:off x="5376864" y="2924175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33129" name="Line 9"/>
          <p:cNvSpPr>
            <a:spLocks noChangeShapeType="1"/>
          </p:cNvSpPr>
          <p:nvPr/>
        </p:nvSpPr>
        <p:spPr bwMode="auto">
          <a:xfrm>
            <a:off x="5449888" y="5084763"/>
            <a:ext cx="1943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04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Documentação de casos de uso – boas práticas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Comece o nome do caso de uso com um verbo no infinitivo (para indicar um processo ou ação).</a:t>
            </a:r>
          </a:p>
          <a:p>
            <a:r>
              <a:rPr lang="pt-BR" dirty="0"/>
              <a:t>Não descrever </a:t>
            </a:r>
            <a:r>
              <a:rPr lang="pt-BR" b="1" dirty="0"/>
              <a:t>como o sistema realiza internamente um passo de um caso de uso.</a:t>
            </a:r>
          </a:p>
          <a:p>
            <a:r>
              <a:rPr lang="pt-BR" dirty="0"/>
              <a:t>Tente dar nomes a casos de uso seguindo perspectiva do ator primário. </a:t>
            </a:r>
          </a:p>
          <a:p>
            <a:r>
              <a:rPr lang="pt-BR" dirty="0"/>
              <a:t>Ex.: Registrar Pedido, Abrir Ordem de Produção, Manter Referência, Alugar Filme, etc.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762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Documentação de casos de uso – boas práticas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se preocupar com a interface gráfica durante a escrita</a:t>
            </a:r>
          </a:p>
          <a:p>
            <a:r>
              <a:rPr lang="pt-BR" dirty="0"/>
              <a:t>Não se preocupar com detalhes técnicos, a serem preenchidos posteriormente</a:t>
            </a:r>
          </a:p>
          <a:p>
            <a:r>
              <a:rPr lang="pt-BR" dirty="0"/>
              <a:t>Manter a descrição de cada caso de uso no nível mais simples possível.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6370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4" y="4764"/>
            <a:ext cx="8231187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6877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Escrita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dirty="0"/>
              <a:t>O administrador identifica-se vs. O administrador insere seu ID e senha.</a:t>
            </a:r>
          </a:p>
          <a:p>
            <a:pPr>
              <a:buNone/>
            </a:pPr>
            <a:endParaRPr lang="pt-BR" sz="2400" dirty="0"/>
          </a:p>
          <a:p>
            <a:pPr>
              <a:buNone/>
            </a:pPr>
            <a:r>
              <a:rPr lang="pt-BR" sz="2400" dirty="0"/>
              <a:t>O sistema registra a venda. </a:t>
            </a:r>
            <a:r>
              <a:rPr lang="pt-BR" sz="2400" dirty="0" err="1"/>
              <a:t>Vs</a:t>
            </a:r>
            <a:r>
              <a:rPr lang="pt-BR" sz="2400" dirty="0"/>
              <a:t> O sistema grava a venda no banco de dados usando o comando SQL </a:t>
            </a:r>
            <a:r>
              <a:rPr lang="pt-BR" sz="2400" dirty="0" err="1"/>
              <a:t>insert</a:t>
            </a:r>
            <a:r>
              <a:rPr lang="pt-BR" sz="2400" dirty="0"/>
              <a:t> </a:t>
            </a:r>
            <a:r>
              <a:rPr lang="pt-BR" sz="2400" dirty="0" err="1"/>
              <a:t>into</a:t>
            </a:r>
            <a:r>
              <a:rPr lang="pt-BR" sz="2400" dirty="0"/>
              <a:t> 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542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de uso e outras 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Validação</a:t>
            </a:r>
          </a:p>
          <a:p>
            <a:pPr lvl="1"/>
            <a:r>
              <a:rPr lang="pt-BR" dirty="0"/>
              <a:t>Clientes e usuários devem entender o modelo (validação) e usá-lo para comunicar suas necessidades de forma consistente e não redundante.</a:t>
            </a:r>
          </a:p>
          <a:p>
            <a:r>
              <a:rPr lang="pt-BR" dirty="0"/>
              <a:t>Planejamento e gerenciamento do projeto </a:t>
            </a:r>
          </a:p>
          <a:p>
            <a:pPr lvl="1"/>
            <a:r>
              <a:rPr lang="pt-BR" dirty="0"/>
              <a:t>Uma ferramenta fundamental para o gerente de um projeto no planejamento e controle de um processo de desenvolvimento incremental e iterativo </a:t>
            </a:r>
          </a:p>
          <a:p>
            <a:r>
              <a:rPr lang="pt-BR" dirty="0"/>
              <a:t>Testes do sistema</a:t>
            </a:r>
          </a:p>
          <a:p>
            <a:pPr lvl="1"/>
            <a:r>
              <a:rPr lang="pt-BR" dirty="0"/>
              <a:t>Os casos de uso e seus cenários oferecem </a:t>
            </a:r>
            <a:r>
              <a:rPr lang="pt-BR" i="1" dirty="0"/>
              <a:t>casos de teste.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8423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de uso e outras 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Documentação do sistema para os usuários</a:t>
            </a:r>
          </a:p>
          <a:p>
            <a:pPr lvl="1"/>
            <a:r>
              <a:rPr lang="pt-BR" dirty="0"/>
              <a:t>Manuais e guias do usuário podem ser  construídos com base nos casos de uso. </a:t>
            </a:r>
          </a:p>
          <a:p>
            <a:r>
              <a:rPr lang="pt-BR" dirty="0"/>
              <a:t>Realização de uma iteração</a:t>
            </a:r>
          </a:p>
          <a:p>
            <a:pPr lvl="1"/>
            <a:r>
              <a:rPr lang="pt-BR" dirty="0"/>
              <a:t>Os casos de uso podem se </a:t>
            </a:r>
            <a:r>
              <a:rPr lang="pt-BR" b="1" dirty="0"/>
              <a:t>alocados  entre  os membros de equipe de desenvolvimento </a:t>
            </a:r>
          </a:p>
          <a:p>
            <a:r>
              <a:rPr lang="pt-BR" dirty="0"/>
              <a:t>Essa estratégia de utilizar o MCU como  ponto de partida para outras atividades é  denominada </a:t>
            </a:r>
            <a:r>
              <a:rPr lang="pt-BR" b="1" dirty="0"/>
              <a:t>Desenvolvimento Dirigido por Casos de Uso</a:t>
            </a:r>
          </a:p>
          <a:p>
            <a:pPr lvl="1"/>
            <a:r>
              <a:rPr lang="pt-BR" b="1" dirty="0"/>
              <a:t>Use Case </a:t>
            </a:r>
            <a:r>
              <a:rPr lang="pt-BR" b="1" dirty="0" err="1"/>
              <a:t>Driven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415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Casos de uso no processo de desenvolvimento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grupo de casos é alocado a cada iteração.</a:t>
            </a:r>
          </a:p>
          <a:p>
            <a:pPr lvl="1"/>
            <a:r>
              <a:rPr lang="pt-BR" dirty="0"/>
              <a:t>Em cada iteração, o grupo de casos de uso  é detalhado e desenvolvido.</a:t>
            </a:r>
          </a:p>
          <a:p>
            <a:r>
              <a:rPr lang="pt-BR" dirty="0"/>
              <a:t>O processo continua até que todos os casos  de uso tenham sido desenvolvidos e o  sistema esteja completamente construído.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4027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Diagramas não falam</a:t>
            </a:r>
          </a:p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Diagramas propiciam interpretações equivocadas</a:t>
            </a:r>
          </a:p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Descrever define melhor o escopo</a:t>
            </a:r>
          </a:p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Descrever define como programar</a:t>
            </a:r>
          </a:p>
          <a:p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77344" y="301216"/>
            <a:ext cx="627504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Pra que descrever?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33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 o nome do caso de uso?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 o propósito principal?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Requisitos (Funcionais)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 os requisitos funcionais relacionados?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Atores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Quem são os atores envolvidos?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0" y="260648"/>
            <a:ext cx="71628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Casos de Uso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442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Prioridade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 o prioridade de desenvolvimento?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Pré-condições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Qual(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estado(s) do sistema para entrar no caso de uso?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de uso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que frequência esse caso de uso será executado?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Casos de Uso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7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96A66-4610-46FF-A2AE-E5869D512F86}" type="slidenum">
              <a:rPr lang="pt-BR" altLang="pt-BR"/>
              <a:pPr/>
              <a:t>6</a:t>
            </a:fld>
            <a:endParaRPr lang="pt-BR" altLang="pt-BR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Elicitação de Requisitos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dirty="0"/>
              <a:t>Também denominada de descoberta de requisitos</a:t>
            </a:r>
          </a:p>
          <a:p>
            <a:pPr algn="just"/>
            <a:r>
              <a:rPr lang="pt-BR" altLang="pt-BR" dirty="0"/>
              <a:t>Envolve pessoal objetivando descobrir o domínio de aplicação, serviços que devem ser fornecidos bem como restrições</a:t>
            </a:r>
          </a:p>
          <a:p>
            <a:pPr algn="just"/>
            <a:r>
              <a:rPr lang="pt-BR" altLang="pt-BR" dirty="0"/>
              <a:t>Deve envolver usuários finais, gerentes, pessoal envolvido na manutenção, especialistas no domínio, etc. (</a:t>
            </a:r>
            <a:r>
              <a:rPr lang="pt-BR" altLang="pt-BR" i="1" dirty="0">
                <a:solidFill>
                  <a:schemeClr val="bg2">
                    <a:lumMod val="75000"/>
                  </a:schemeClr>
                </a:solidFill>
              </a:rPr>
              <a:t>Stakeholders</a:t>
            </a:r>
            <a:r>
              <a:rPr lang="pt-BR" alt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24307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Pós-condições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qual(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estado(s) o sistema está após o término desse caso de uso?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Campos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 dados estarão envolvidos?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Fluxo principal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 passos serão necessários para que ocorra com sucesso o caso?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Casos de Uso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229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Fluxos alternativos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outros rumos o ator ou sistema podem tomar dentro do fluxo principal?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Fluxos de exceção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pode dar errado?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Validações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o sistema vai verificar o que pode dar errado?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Casos de Uso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277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Protótipo das telas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serão as telas necessárias para cumprir o caso de uso?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7157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Casos de Uso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744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</p:nvPr>
        </p:nvGraphicFramePr>
        <p:xfrm>
          <a:off x="1524000" y="-27384"/>
          <a:ext cx="9144000" cy="6949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52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0884">
                <a:tc gridSpan="2"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UC001 – Nome do caso de uso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814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Objetivo: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[Qual propósito?]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07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Requisitos: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[Quais</a:t>
                      </a:r>
                      <a:r>
                        <a:rPr lang="pt-BR" sz="1900" baseline="0" dirty="0">
                          <a:effectLst/>
                        </a:rPr>
                        <a:t> requisitos funcionais?]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07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Atores: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[Quais atores?]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407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Prioridade: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[Qual</a:t>
                      </a:r>
                      <a:r>
                        <a:rPr lang="pt-BR" sz="1900" baseline="0" dirty="0">
                          <a:effectLst/>
                        </a:rPr>
                        <a:t> prioridade de desenvolvimento?]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731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Pré-condições: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[Qual estado anterior do sistema?]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407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Frequência de uso: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[Qual frequência</a:t>
                      </a:r>
                      <a:r>
                        <a:rPr lang="pt-BR" sz="1900" baseline="0" dirty="0">
                          <a:effectLst/>
                        </a:rPr>
                        <a:t> do uso?]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814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Pós-condições: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[Qual estado posterior do sistema?]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158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Campos: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[Quais campos serão necessários?]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6270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Fluxo principal: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pt-BR" sz="1900" dirty="0">
                          <a:effectLst/>
                        </a:rPr>
                        <a:t>Ação 1. (A1)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pt-BR" sz="1900" dirty="0">
                          <a:effectLst/>
                        </a:rPr>
                        <a:t>Ação</a:t>
                      </a:r>
                      <a:r>
                        <a:rPr lang="pt-BR" sz="1900" baseline="0" dirty="0">
                          <a:effectLst/>
                        </a:rPr>
                        <a:t> 2. (A2)(E1)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pt-BR" sz="1900" baseline="0" dirty="0">
                          <a:effectLst/>
                        </a:rPr>
                        <a:t>Caso de uso é encerrado.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8032">
                <a:tc rowSpan="2"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Fluxo</a:t>
                      </a:r>
                      <a:r>
                        <a:rPr lang="pt-BR" sz="1900" baseline="0" dirty="0">
                          <a:effectLst/>
                        </a:rPr>
                        <a:t> alternativo</a:t>
                      </a:r>
                      <a:r>
                        <a:rPr lang="pt-BR" sz="1900" dirty="0">
                          <a:effectLst/>
                        </a:rPr>
                        <a:t>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marL="457200" lvl="1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900" dirty="0">
                          <a:effectLst/>
                        </a:rPr>
                        <a:t>A1 – fluxo alternativo qualquer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AutoNum type="alphaLcParenR"/>
                      </a:pPr>
                      <a:r>
                        <a:rPr lang="pt-BR" sz="1900" dirty="0">
                          <a:effectLst/>
                        </a:rPr>
                        <a:t>Ação</a:t>
                      </a:r>
                      <a:r>
                        <a:rPr lang="pt-BR" sz="1900" baseline="0" dirty="0">
                          <a:effectLst/>
                        </a:rPr>
                        <a:t> 1.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AutoNum type="alphaLcParenR"/>
                      </a:pPr>
                      <a:r>
                        <a:rPr lang="pt-BR" sz="1900" baseline="0" dirty="0">
                          <a:effectLst/>
                        </a:rPr>
                        <a:t>Ação 2.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AutoNum type="alphaLcParenR"/>
                      </a:pPr>
                      <a:r>
                        <a:rPr lang="pt-BR" sz="1900" baseline="0" dirty="0">
                          <a:effectLst/>
                        </a:rPr>
                        <a:t>Volta ao passo “b” do fluxo principal.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A2 – outro</a:t>
                      </a:r>
                      <a:r>
                        <a:rPr lang="pt-BR" sz="1900" baseline="0" dirty="0">
                          <a:effectLst/>
                        </a:rPr>
                        <a:t> fluxo</a:t>
                      </a:r>
                    </a:p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baseline="0" dirty="0">
                          <a:effectLst/>
                        </a:rPr>
                        <a:t>...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3628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Fluxo de exceção: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E1 – uma exceção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AutoNum type="alphaLcParenR"/>
                      </a:pPr>
                      <a:r>
                        <a:rPr lang="pt-BR" sz="1900" dirty="0">
                          <a:effectLst/>
                        </a:rPr>
                        <a:t>Ação</a:t>
                      </a:r>
                      <a:r>
                        <a:rPr lang="pt-BR" sz="1900" baseline="0" dirty="0">
                          <a:effectLst/>
                        </a:rPr>
                        <a:t> 1.</a:t>
                      </a:r>
                    </a:p>
                    <a:p>
                      <a:pPr marL="800100" lvl="1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AutoNum type="alphaLcParenR"/>
                      </a:pPr>
                      <a:r>
                        <a:rPr lang="pt-BR" sz="1900" baseline="0" dirty="0">
                          <a:effectLst/>
                        </a:rPr>
                        <a:t>Volta ao passo “a” do fluxo principal.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Validações:</a:t>
                      </a: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[Como validar para</a:t>
                      </a:r>
                      <a:r>
                        <a:rPr lang="pt-BR" sz="1900" baseline="0" dirty="0">
                          <a:effectLst/>
                        </a:rPr>
                        <a:t> saber se há exceção?]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60194">
                <a:tc gridSpan="2"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900" dirty="0">
                          <a:effectLst/>
                        </a:rPr>
                        <a:t>Protótipo</a:t>
                      </a:r>
                      <a:r>
                        <a:rPr lang="pt-BR" sz="1900" baseline="0" dirty="0">
                          <a:effectLst/>
                        </a:rPr>
                        <a:t> das telas:</a:t>
                      </a:r>
                      <a:endParaRPr lang="pt-BR" sz="19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 hMerge="1"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pt-BR" sz="5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6394">
                <a:tc gridSpan="2">
                  <a:txBody>
                    <a:bodyPr/>
                    <a:lstStyle/>
                    <a:p>
                      <a:pPr indent="45021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048" marR="27048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63</a:t>
            </a:fld>
            <a:endParaRPr lang="pt-B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9939" y="1505636"/>
            <a:ext cx="6399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1200" b="1"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pt-BR" sz="1200" b="1"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pt-BR" sz="60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224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3051448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Exemplo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64</a:t>
            </a:fld>
            <a:endParaRPr lang="pt-BR"/>
          </a:p>
        </p:txBody>
      </p:sp>
      <p:pic>
        <p:nvPicPr>
          <p:cNvPr id="8" name="Espaço Reservado para Conteúdo 8"/>
          <p:cNvPicPr>
            <a:picLocks noChangeAspect="1"/>
          </p:cNvPicPr>
          <p:nvPr/>
        </p:nvPicPr>
        <p:blipFill rotWithShape="1">
          <a:blip r:embed="rId2"/>
          <a:srcRect l="31100" t="33200" r="29525" b="21301"/>
          <a:stretch/>
        </p:blipFill>
        <p:spPr>
          <a:xfrm>
            <a:off x="1884040" y="1268760"/>
            <a:ext cx="8015800" cy="52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4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Código + Número sequenciado = ID</a:t>
            </a:r>
            <a:b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UC001</a:t>
            </a:r>
          </a:p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 do caso de uso (mesmo do diagrama)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Emprestar exemplar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427712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3672" y="260648"/>
            <a:ext cx="7067128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Nome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063552" y="4869161"/>
            <a:ext cx="8352928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UC001 – Emprestar exemplar</a:t>
            </a:r>
          </a:p>
        </p:txBody>
      </p:sp>
    </p:spTree>
    <p:extLst>
      <p:ext uri="{BB962C8B-B14F-4D97-AF65-F5344CB8AC3E}">
        <p14:creationId xmlns:p14="http://schemas.microsoft.com/office/powerpoint/2010/main" val="1847666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326197"/>
            <a:ext cx="391554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6040" y="189856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Atores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66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495600" y="6344175"/>
            <a:ext cx="7344816" cy="584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Atendente, Usuário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2858098" y="1115070"/>
            <a:ext cx="7010400" cy="4114800"/>
          </a:xfrm>
        </p:spPr>
        <p:txBody>
          <a:bodyPr/>
          <a:lstStyle/>
          <a:p>
            <a:r>
              <a:rPr lang="pt-BR" dirty="0"/>
              <a:t>Indicar TODOS os envolvidos no processo</a:t>
            </a:r>
          </a:p>
          <a:p>
            <a:r>
              <a:rPr lang="pt-BR" dirty="0"/>
              <a:t>Separar com vírgula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10" y="2144163"/>
            <a:ext cx="5973290" cy="42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0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35570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0" y="260648"/>
            <a:ext cx="71628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Prioridade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67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2279576" y="1651684"/>
            <a:ext cx="8229600" cy="4925144"/>
          </a:xfrm>
        </p:spPr>
        <p:txBody>
          <a:bodyPr>
            <a:normAutofit/>
          </a:bodyPr>
          <a:lstStyle/>
          <a:p>
            <a:r>
              <a:rPr lang="pt-BR" dirty="0"/>
              <a:t>Não confundir com frequência de uso</a:t>
            </a:r>
          </a:p>
          <a:p>
            <a:r>
              <a:rPr lang="pt-BR" dirty="0"/>
              <a:t>Cria uma ordem para ser programado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Se vai usar número ou nomes, você decide!</a:t>
            </a:r>
          </a:p>
          <a:p>
            <a:r>
              <a:rPr lang="pt-BR" dirty="0"/>
              <a:t>Mesmas regras valem para </a:t>
            </a:r>
            <a:r>
              <a:rPr lang="pt-BR" b="1" dirty="0"/>
              <a:t>FREQUÊNCIA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45012" y="2924944"/>
            <a:ext cx="7965789" cy="1815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UC001 – Emprestar exemplar 	P = 3 / Alta</a:t>
            </a:r>
          </a:p>
          <a:p>
            <a:r>
              <a:rPr lang="pt-BR" sz="2800" dirty="0"/>
              <a:t>UC002 – Devolver exemplar 	P = 2 / Média</a:t>
            </a:r>
            <a:br>
              <a:rPr lang="pt-BR" sz="2800" dirty="0"/>
            </a:br>
            <a:r>
              <a:rPr lang="pt-BR" sz="2800" dirty="0"/>
              <a:t>UC003 – Reservar publicação	P = 1 / Baixa</a:t>
            </a:r>
          </a:p>
          <a:p>
            <a:r>
              <a:rPr lang="pt-BR" sz="2800" dirty="0"/>
              <a:t>UC004 – Cancelar reserva	P = 1 / Baixa</a:t>
            </a:r>
          </a:p>
        </p:txBody>
      </p:sp>
    </p:spTree>
    <p:extLst>
      <p:ext uri="{BB962C8B-B14F-4D97-AF65-F5344CB8AC3E}">
        <p14:creationId xmlns:p14="http://schemas.microsoft.com/office/powerpoint/2010/main" val="432647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859760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0" y="260648"/>
            <a:ext cx="71628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Pré-condições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68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requisitos/estados que o sistema deve estar para que o caso aconteça</a:t>
            </a:r>
          </a:p>
          <a:p>
            <a:r>
              <a:rPr lang="pt-BR" dirty="0"/>
              <a:t>Se (</a:t>
            </a:r>
            <a:r>
              <a:rPr lang="pt-BR" dirty="0" err="1"/>
              <a:t>requisito_estado</a:t>
            </a:r>
            <a:r>
              <a:rPr lang="pt-BR" dirty="0"/>
              <a:t> != esperado) </a:t>
            </a:r>
            <a:br>
              <a:rPr lang="pt-BR" dirty="0"/>
            </a:br>
            <a:r>
              <a:rPr lang="pt-BR" dirty="0"/>
              <a:t>então some daqui.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135560" y="3988222"/>
            <a:ext cx="8075240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Pré-condição de “UC004 – Cancelar reserva” será a </a:t>
            </a:r>
            <a:r>
              <a:rPr lang="pt-BR" sz="2800" b="1" u="sng" dirty="0"/>
              <a:t>existência</a:t>
            </a:r>
            <a:r>
              <a:rPr lang="pt-BR" sz="2800" dirty="0"/>
              <a:t> de uma reserva realizada em “UC003 – Reservar publicação”</a:t>
            </a:r>
          </a:p>
        </p:txBody>
      </p:sp>
    </p:spTree>
    <p:extLst>
      <p:ext uri="{BB962C8B-B14F-4D97-AF65-F5344CB8AC3E}">
        <p14:creationId xmlns:p14="http://schemas.microsoft.com/office/powerpoint/2010/main" val="364486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499720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0" y="260648"/>
            <a:ext cx="71628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Pós-condições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69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requisitos/estados que o sistema deve estar após o caso acontecer</a:t>
            </a:r>
          </a:p>
          <a:p>
            <a:r>
              <a:rPr lang="pt-BR" dirty="0"/>
              <a:t>Aqui não tem “se”, é OBRIGATÓRIO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135560" y="3988222"/>
            <a:ext cx="8075240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Pós-condição de “UC004 – Cancelar reserva” será a </a:t>
            </a:r>
            <a:r>
              <a:rPr lang="pt-BR" sz="2800" b="1" u="sng" dirty="0"/>
              <a:t>inexistência</a:t>
            </a:r>
            <a:r>
              <a:rPr lang="pt-BR" sz="2800" dirty="0"/>
              <a:t> da reserva antes realizada em “UC003 – Reservar publicação”</a:t>
            </a:r>
          </a:p>
        </p:txBody>
      </p:sp>
    </p:spTree>
    <p:extLst>
      <p:ext uri="{BB962C8B-B14F-4D97-AF65-F5344CB8AC3E}">
        <p14:creationId xmlns:p14="http://schemas.microsoft.com/office/powerpoint/2010/main" val="282767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47D1-9DBF-4D93-B230-0BFB8F62395D}" type="slidenum">
              <a:rPr lang="pt-BR" altLang="pt-BR"/>
              <a:pPr/>
              <a:t>7</a:t>
            </a:fld>
            <a:endParaRPr lang="pt-BR" altLang="pt-BR"/>
          </a:p>
        </p:txBody>
      </p:sp>
      <p:sp>
        <p:nvSpPr>
          <p:cNvPr id="411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Visão dos Requisitos</a:t>
            </a:r>
          </a:p>
        </p:txBody>
      </p:sp>
      <p:sp>
        <p:nvSpPr>
          <p:cNvPr id="411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16667" y="1692756"/>
            <a:ext cx="7490792" cy="4555644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dirty="0"/>
              <a:t>Requisitos do Usuário</a:t>
            </a:r>
          </a:p>
          <a:p>
            <a:pPr lvl="1" algn="just">
              <a:lnSpc>
                <a:spcPct val="90000"/>
              </a:lnSpc>
            </a:pPr>
            <a:r>
              <a:rPr lang="pt-BR" altLang="pt-BR" dirty="0"/>
              <a:t>Declarações em linguagem natural com diagramas de serviços que o sistema deve oferecer e suas restrições operacionais. Escrito para os clientes</a:t>
            </a:r>
          </a:p>
          <a:p>
            <a:pPr algn="just">
              <a:lnSpc>
                <a:spcPct val="90000"/>
              </a:lnSpc>
            </a:pPr>
            <a:r>
              <a:rPr lang="pt-BR" altLang="pt-BR" dirty="0"/>
              <a:t>Requisitos do Sistema</a:t>
            </a:r>
          </a:p>
          <a:p>
            <a:pPr lvl="1" algn="just">
              <a:lnSpc>
                <a:spcPct val="90000"/>
              </a:lnSpc>
            </a:pPr>
            <a:r>
              <a:rPr lang="pt-BR" altLang="pt-BR" dirty="0"/>
              <a:t>Documento estruturado com descrições detalhadas sobre os serviços do sistema. Contrato entre cliente e fornecedor</a:t>
            </a:r>
          </a:p>
        </p:txBody>
      </p:sp>
    </p:spTree>
    <p:extLst>
      <p:ext uri="{BB962C8B-B14F-4D97-AF65-F5344CB8AC3E}">
        <p14:creationId xmlns:p14="http://schemas.microsoft.com/office/powerpoint/2010/main" val="1941740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2907432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Campos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70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048000" y="1619672"/>
            <a:ext cx="7010400" cy="4114800"/>
          </a:xfrm>
        </p:spPr>
        <p:txBody>
          <a:bodyPr/>
          <a:lstStyle/>
          <a:p>
            <a:r>
              <a:rPr lang="pt-BR" dirty="0"/>
              <a:t>Todas as características de todos os objetos </a:t>
            </a:r>
            <a:r>
              <a:rPr lang="pt-BR" b="1" u="sng" dirty="0"/>
              <a:t>não-atores</a:t>
            </a:r>
            <a:r>
              <a:rPr lang="pt-BR" dirty="0"/>
              <a:t> envolvidos no caso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135560" y="2788497"/>
            <a:ext cx="7776864" cy="3477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Objetos de “UC001 – Emprestar exemplar”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Atendente (ator)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Usuário (ator)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Livro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000" dirty="0"/>
              <a:t>Nome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000" dirty="0"/>
              <a:t>Autor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000" dirty="0"/>
              <a:t>ISBN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000" dirty="0"/>
              <a:t>Quantidade de páginas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000" dirty="0"/>
              <a:t>...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35450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2475384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Fluxos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71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Mecânica para todos os fluxos</a:t>
            </a:r>
          </a:p>
          <a:p>
            <a:pPr marL="514350" indent="-514350">
              <a:buAutoNum type="alphaLcParenR"/>
            </a:pPr>
            <a:r>
              <a:rPr lang="pt-BR" dirty="0"/>
              <a:t>Ator faz alguma coisa</a:t>
            </a:r>
          </a:p>
          <a:p>
            <a:pPr marL="514350" indent="-514350">
              <a:buAutoNum type="alphaLcParenR"/>
            </a:pPr>
            <a:r>
              <a:rPr lang="pt-BR" dirty="0"/>
              <a:t>Sistema responde</a:t>
            </a:r>
          </a:p>
          <a:p>
            <a:pPr marL="514350" indent="-514350">
              <a:buAutoNum type="alphaLcParenR"/>
            </a:pPr>
            <a:r>
              <a:rPr lang="pt-BR" dirty="0"/>
              <a:t>Ator faz outra</a:t>
            </a:r>
          </a:p>
          <a:p>
            <a:pPr marL="514350" indent="-514350">
              <a:buAutoNum type="alphaLcParenR"/>
            </a:pPr>
            <a:r>
              <a:rPr lang="pt-BR" dirty="0"/>
              <a:t>Sistema responde</a:t>
            </a:r>
          </a:p>
          <a:p>
            <a:pPr marL="514350" indent="-514350">
              <a:buAutoNum type="alphaLcParenR"/>
            </a:pPr>
            <a:r>
              <a:rPr lang="pt-BR" dirty="0"/>
              <a:t>O caso de uso é encerrado</a:t>
            </a:r>
          </a:p>
        </p:txBody>
      </p:sp>
    </p:spTree>
    <p:extLst>
      <p:ext uri="{BB962C8B-B14F-4D97-AF65-F5344CB8AC3E}">
        <p14:creationId xmlns:p14="http://schemas.microsoft.com/office/powerpoint/2010/main" val="3692271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4491608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Fluxo principal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72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 conter fluxos alternativos e de exceção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Cliente solicita visualizar extrato de pontuação;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Sistema requer o mês de referência;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Cliente seleciona um mês de referência e (A1) confirma a operação;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Sistema exibe o extrato referente ao mês selecionado pelo Cliente;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Cliente seleciona (A2) retornar ao menu principal;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O caso de uso é encerrado.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385012" y="5349487"/>
            <a:ext cx="3384376" cy="13388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A1 – cancelar operação/voltar para página anterior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pt-BR" dirty="0"/>
              <a:t>A2 – emitir novo extrato</a:t>
            </a:r>
            <a:endParaRPr lang="pt-BR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43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067672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Fluxo alternativo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73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 fontScale="92500"/>
          </a:bodyPr>
          <a:lstStyle/>
          <a:p>
            <a:r>
              <a:rPr lang="pt-BR" dirty="0"/>
              <a:t>Pode apontar para outro fluxo alternativo e de exceção</a:t>
            </a:r>
          </a:p>
          <a:p>
            <a:r>
              <a:rPr lang="pt-BR" dirty="0"/>
              <a:t>Pode encerrar em si mesmo</a:t>
            </a:r>
          </a:p>
          <a:p>
            <a:r>
              <a:rPr lang="pt-BR" dirty="0"/>
              <a:t>Pode voltar para o fluxo principal</a:t>
            </a:r>
          </a:p>
          <a:p>
            <a:pPr marL="0" indent="0">
              <a:buNone/>
            </a:pPr>
            <a:r>
              <a:rPr lang="pt-BR" sz="2600" dirty="0"/>
              <a:t/>
            </a:r>
            <a:br>
              <a:rPr lang="pt-BR" sz="2600" dirty="0"/>
            </a:br>
            <a:r>
              <a:rPr lang="pt-BR" sz="2600" dirty="0"/>
              <a:t>A1 – cancelar operação/voltar para página anterior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Cliente cancela operação ou volta para a página anterior;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Retorna ao passo ‘f’ do fluxo principal.</a:t>
            </a:r>
            <a:br>
              <a:rPr lang="pt-BR" sz="2600" dirty="0"/>
            </a:br>
            <a:endParaRPr lang="pt-BR" sz="2600" dirty="0"/>
          </a:p>
          <a:p>
            <a:pPr marL="0" indent="0">
              <a:buNone/>
            </a:pPr>
            <a:r>
              <a:rPr lang="pt-BR" sz="2600" dirty="0"/>
              <a:t>A2 – emitir novo extrato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Cliente seleciona emitir novo extrato;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600" dirty="0"/>
              <a:t>Retorna ao passo ‘b’ do fluxo principal.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714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5211688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Fluxo de exceção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74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pt-BR" dirty="0"/>
              <a:t>Pode apontar para outro fluxo alternativo e de exceção</a:t>
            </a:r>
          </a:p>
          <a:p>
            <a:r>
              <a:rPr lang="pt-BR" dirty="0"/>
              <a:t>Pode encerrar em si mesmo</a:t>
            </a:r>
          </a:p>
          <a:p>
            <a:r>
              <a:rPr lang="pt-BR" dirty="0"/>
              <a:t>Pode voltar para o fluxo principal</a:t>
            </a:r>
          </a:p>
          <a:p>
            <a:pPr marL="0" indent="0">
              <a:buNone/>
            </a:pPr>
            <a:r>
              <a:rPr lang="pt-BR" sz="2600" dirty="0"/>
              <a:t/>
            </a:r>
            <a:br>
              <a:rPr lang="pt-BR" sz="2600" dirty="0"/>
            </a:br>
            <a:r>
              <a:rPr lang="pt-BR" sz="2400" dirty="0"/>
              <a:t>E1 – valor inválido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400" dirty="0"/>
              <a:t>Sistema reconhece que o valor entrado é inválido e informa ao operador;</a:t>
            </a:r>
          </a:p>
          <a:p>
            <a:pPr marL="514350" indent="-514350">
              <a:buFont typeface="+mj-lt"/>
              <a:buAutoNum type="alphaLcParenR"/>
            </a:pPr>
            <a:r>
              <a:rPr lang="pt-BR" sz="2400" dirty="0"/>
              <a:t>Retorna ao passo ‘e’ do fluxo principal.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5684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24000" y="332656"/>
            <a:ext cx="360040" cy="792088"/>
          </a:xfrm>
          <a:prstGeom prst="rect">
            <a:avLst/>
          </a:prstGeom>
          <a:solidFill>
            <a:srgbClr val="00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676400" y="476672"/>
            <a:ext cx="3483496" cy="792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Validações</a:t>
            </a:r>
          </a:p>
        </p:txBody>
      </p:sp>
      <p:sp>
        <p:nvSpPr>
          <p:cNvPr id="6" name="Triângulo isósceles 5"/>
          <p:cNvSpPr/>
          <p:nvPr/>
        </p:nvSpPr>
        <p:spPr>
          <a:xfrm>
            <a:off x="1676400" y="332656"/>
            <a:ext cx="207640" cy="144016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0E8A-20B7-4F35-B921-07CA9221719C}" type="slidenum">
              <a:rPr lang="pt-BR" smtClean="0"/>
              <a:t>75</a:t>
            </a:fld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pt-BR" dirty="0"/>
              <a:t>Algoritmo que dispara fluxos de exceção</a:t>
            </a:r>
            <a:endParaRPr lang="pt-BR" sz="24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i="1" dirty="0"/>
              <a:t>Apenas os campos de e-mail e do representante não são requeridos, o restante é obrigatório. O tipo de contrato só poderá ser MENSAL, TRIMESTRAL, SEMESTRAL e ANUAL. O estado da loja no sistema será 0 e 1 para desativado e ativado respectivamente.</a:t>
            </a:r>
          </a:p>
        </p:txBody>
      </p:sp>
    </p:spTree>
    <p:extLst>
      <p:ext uri="{BB962C8B-B14F-4D97-AF65-F5344CB8AC3E}">
        <p14:creationId xmlns:p14="http://schemas.microsoft.com/office/powerpoint/2010/main" val="1497028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É utilizado uma descrição Essencial</a:t>
            </a:r>
          </a:p>
          <a:p>
            <a:endParaRPr lang="pt-BR" sz="2000" dirty="0"/>
          </a:p>
          <a:p>
            <a:r>
              <a:rPr lang="pt-BR" sz="2000" dirty="0"/>
              <a:t>Descrição essencial é quando o caso de uso é descrito focando apenas na essência das operações</a:t>
            </a:r>
          </a:p>
          <a:p>
            <a:pPr lvl="1"/>
            <a:r>
              <a:rPr lang="pt-BR" sz="1800" dirty="0"/>
              <a:t>“O que” acontece entre o usuário e o sistema, e não “como”</a:t>
            </a:r>
          </a:p>
          <a:p>
            <a:pPr lvl="1"/>
            <a:r>
              <a:rPr lang="pt-BR" sz="1800" dirty="0"/>
              <a:t>Deve-se descrever o caso de uso passo a passo: </a:t>
            </a:r>
          </a:p>
          <a:p>
            <a:pPr lvl="2"/>
            <a:r>
              <a:rPr lang="pt-BR" sz="1600" dirty="0"/>
              <a:t>Como ele ocorre e como é a interação entre os atores e o sistema.</a:t>
            </a:r>
            <a:r>
              <a:rPr lang="pt-BR" sz="2600" dirty="0"/>
              <a:t> </a:t>
            </a:r>
          </a:p>
          <a:p>
            <a:pPr>
              <a:buNone/>
            </a:pPr>
            <a:endParaRPr lang="pt-BR" sz="2000" dirty="0"/>
          </a:p>
          <a:p>
            <a:r>
              <a:rPr lang="pt-BR" sz="2000" dirty="0"/>
              <a:t>Exemplos:</a:t>
            </a:r>
          </a:p>
          <a:p>
            <a:pPr lvl="1"/>
            <a:r>
              <a:rPr lang="pt-BR" sz="1800" dirty="0">
                <a:solidFill>
                  <a:srgbClr val="FF0000"/>
                </a:solidFill>
              </a:rPr>
              <a:t>Errado: “O funcionário procura a ficha do cliente no fichário”</a:t>
            </a:r>
          </a:p>
          <a:p>
            <a:pPr lvl="1"/>
            <a:r>
              <a:rPr lang="pt-BR" sz="1800" dirty="0">
                <a:solidFill>
                  <a:srgbClr val="FF0000"/>
                </a:solidFill>
              </a:rPr>
              <a:t>Errado: “O funcionário clica no botão procurar...”</a:t>
            </a:r>
          </a:p>
          <a:p>
            <a:pPr lvl="1"/>
            <a:r>
              <a:rPr lang="pt-BR" sz="1800" dirty="0"/>
              <a:t>Certo: </a:t>
            </a:r>
            <a:r>
              <a:rPr lang="pt-BR" sz="1800" b="1" dirty="0"/>
              <a:t>“O funcionário localiza as informações sobre o cliente”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Descrição Essencial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5513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Os Casos de Uso devem ser detalhados em uma sequência de passos (fluxo) capaz de incluir todas as possibilidades de interação</a:t>
            </a:r>
          </a:p>
          <a:p>
            <a:endParaRPr lang="pt-BR" sz="2000" dirty="0"/>
          </a:p>
          <a:p>
            <a:r>
              <a:rPr lang="pt-BR" sz="2000" dirty="0"/>
              <a:t>Devem ser detalhados em 2 níveis:</a:t>
            </a:r>
          </a:p>
          <a:p>
            <a:pPr lvl="1"/>
            <a:r>
              <a:rPr lang="pt-BR" sz="1800" dirty="0"/>
              <a:t>Alto Nível</a:t>
            </a:r>
          </a:p>
          <a:p>
            <a:pPr lvl="1"/>
            <a:r>
              <a:rPr lang="pt-BR" sz="1800" dirty="0"/>
              <a:t>Expandido</a:t>
            </a:r>
            <a:endParaRPr lang="pt-BR" sz="16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Níveis de detalhamento de um </a:t>
            </a:r>
            <a:br>
              <a:rPr lang="pt-BR" sz="2800" dirty="0"/>
            </a:br>
            <a:r>
              <a:rPr lang="pt-BR" dirty="0"/>
              <a:t>Caso de Uso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938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Detalhamento em Alto Nível</a:t>
            </a:r>
          </a:p>
          <a:p>
            <a:endParaRPr lang="pt-BR" sz="2000" dirty="0"/>
          </a:p>
          <a:p>
            <a:r>
              <a:rPr lang="pt-BR" sz="2000" dirty="0"/>
              <a:t>Consiste em apenas um parágrafo que explica sucintamente o objetivo e o funcionamento do CU: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Níveis de detalhamento de um </a:t>
            </a:r>
            <a:br>
              <a:rPr lang="pt-BR" sz="2800" dirty="0"/>
            </a:br>
            <a:r>
              <a:rPr lang="pt-BR" dirty="0"/>
              <a:t>Caso de Uso</a:t>
            </a:r>
            <a:endParaRPr lang="pt-BR" dirty="0"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732" y="3071810"/>
            <a:ext cx="8138673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9264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Detalhamento Expandido</a:t>
            </a:r>
          </a:p>
          <a:p>
            <a:endParaRPr lang="pt-BR" sz="2000" dirty="0"/>
          </a:p>
          <a:p>
            <a:r>
              <a:rPr lang="pt-BR" sz="2000" dirty="0"/>
              <a:t>Constitui basicamente em:</a:t>
            </a:r>
          </a:p>
          <a:p>
            <a:pPr lvl="1"/>
            <a:r>
              <a:rPr lang="pt-BR" sz="1800" dirty="0"/>
              <a:t>Identificar a sequência de passos principal (Fluxo Principal)</a:t>
            </a:r>
          </a:p>
          <a:p>
            <a:pPr lvl="1"/>
            <a:r>
              <a:rPr lang="pt-BR" sz="1800" dirty="0"/>
              <a:t>Identificar as sequências alternativas associadas às possíveis exceções (Fluxo Secundário)</a:t>
            </a:r>
          </a:p>
          <a:p>
            <a:endParaRPr lang="pt-BR" sz="2000" dirty="0"/>
          </a:p>
          <a:p>
            <a:r>
              <a:rPr lang="pt-BR" sz="2000" dirty="0"/>
              <a:t>Descrever em detalhes a execução de cada Caso de Uso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Níveis de detalhamento de um </a:t>
            </a:r>
            <a:br>
              <a:rPr lang="pt-BR" sz="2800" dirty="0"/>
            </a:br>
            <a:r>
              <a:rPr lang="pt-BR" dirty="0"/>
              <a:t>Caso de Uso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08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F6BC6-2D0C-4AFC-A61A-5473DCB8477E}" type="slidenum">
              <a:rPr lang="pt-BR" altLang="pt-BR"/>
              <a:pPr/>
              <a:t>8</a:t>
            </a:fld>
            <a:endParaRPr lang="pt-BR" altLang="pt-BR"/>
          </a:p>
        </p:txBody>
      </p:sp>
      <p:sp>
        <p:nvSpPr>
          <p:cNvPr id="413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Tipos de Requisitos</a:t>
            </a:r>
          </a:p>
        </p:txBody>
      </p:sp>
      <p:sp>
        <p:nvSpPr>
          <p:cNvPr id="413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dirty="0"/>
              <a:t>Requisitos Funcionais</a:t>
            </a:r>
          </a:p>
          <a:p>
            <a:endParaRPr lang="pt-BR" altLang="pt-BR" dirty="0"/>
          </a:p>
          <a:p>
            <a:r>
              <a:rPr lang="pt-BR" altLang="pt-BR" dirty="0"/>
              <a:t>Requisitos Não-Funcionais</a:t>
            </a:r>
          </a:p>
          <a:p>
            <a:endParaRPr lang="pt-BR" altLang="pt-BR" dirty="0"/>
          </a:p>
          <a:p>
            <a:r>
              <a:rPr lang="pt-BR" altLang="pt-BR" dirty="0">
                <a:solidFill>
                  <a:schemeClr val="bg2">
                    <a:lumMod val="75000"/>
                  </a:schemeClr>
                </a:solidFill>
              </a:rPr>
              <a:t>Requisitos de Domínio</a:t>
            </a:r>
          </a:p>
        </p:txBody>
      </p:sp>
    </p:spTree>
    <p:extLst>
      <p:ext uri="{BB962C8B-B14F-4D97-AF65-F5344CB8AC3E}">
        <p14:creationId xmlns:p14="http://schemas.microsoft.com/office/powerpoint/2010/main" val="32770127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Exemplo de</a:t>
            </a:r>
            <a:br>
              <a:rPr lang="pt-BR" sz="2800" dirty="0"/>
            </a:br>
            <a:r>
              <a:rPr lang="pt-BR" dirty="0">
                <a:effectLst/>
              </a:rPr>
              <a:t>Caso de Uso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0" y="1500174"/>
            <a:ext cx="3714744" cy="490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8844" y="0"/>
            <a:ext cx="4429156" cy="689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788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Cenário e passos de sucesso principal (Fluxo Principal):</a:t>
            </a:r>
          </a:p>
          <a:p>
            <a:pPr lvl="1"/>
            <a:r>
              <a:rPr lang="pt-BR" sz="1800" dirty="0"/>
              <a:t>Descreve um caminho típico de sucesso que satisfaz os interesses dos interessados</a:t>
            </a:r>
          </a:p>
          <a:p>
            <a:pPr lvl="1"/>
            <a:r>
              <a:rPr lang="pt-BR" sz="1800" dirty="0"/>
              <a:t>Não contém nenhuma condição ou desvio</a:t>
            </a:r>
          </a:p>
          <a:p>
            <a:pPr lvl="1"/>
            <a:r>
              <a:rPr lang="pt-BR" sz="1800" dirty="0"/>
              <a:t>Tipos de passos registrados:</a:t>
            </a:r>
          </a:p>
          <a:p>
            <a:pPr lvl="2"/>
            <a:r>
              <a:rPr lang="pt-BR" sz="1600" dirty="0"/>
              <a:t>1. Interação entre atores</a:t>
            </a:r>
          </a:p>
          <a:p>
            <a:pPr lvl="2"/>
            <a:r>
              <a:rPr lang="pt-BR" sz="1600" dirty="0"/>
              <a:t>2. Validação</a:t>
            </a:r>
          </a:p>
          <a:p>
            <a:pPr lvl="2"/>
            <a:r>
              <a:rPr lang="pt-BR" sz="1600" dirty="0"/>
              <a:t>3. Mudança de estado pelo sistema</a:t>
            </a:r>
          </a:p>
          <a:p>
            <a:endParaRPr lang="pt-BR" sz="2400" dirty="0"/>
          </a:p>
          <a:p>
            <a:r>
              <a:rPr lang="pt-BR" sz="2000" dirty="0"/>
              <a:t>O fluxo principal é a principal seção de um caso de uso expandido.</a:t>
            </a:r>
          </a:p>
          <a:p>
            <a:pPr>
              <a:buNone/>
            </a:pPr>
            <a:r>
              <a:rPr lang="pt-BR" sz="2000" dirty="0"/>
              <a:t> </a:t>
            </a:r>
          </a:p>
          <a:p>
            <a:r>
              <a:rPr lang="pt-BR" sz="2000" dirty="0"/>
              <a:t>Ele é a descrição do processo quando tudo dá certo, ou seja, quando não ocorre nenhuma exceção. 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988013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 do Cenário de Sucesso Principal:</a:t>
            </a:r>
            <a:endParaRPr lang="pt-BR" sz="5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2214554"/>
            <a:ext cx="880151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5966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 de caso de uso onde falta uma entrada de informação</a:t>
            </a:r>
            <a:endParaRPr lang="pt-BR" sz="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663" y="2357430"/>
            <a:ext cx="69246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61793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Um diálogo impossível baseado no caso de uso anterior</a:t>
            </a:r>
            <a:endParaRPr lang="pt-BR" sz="5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663" y="2500307"/>
            <a:ext cx="72866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1859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Uma solução mais adequada</a:t>
            </a:r>
            <a:endParaRPr lang="pt-BR" sz="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2689" y="2314575"/>
            <a:ext cx="72866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7778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 com entradas e saídas marcadas</a:t>
            </a:r>
            <a:endParaRPr lang="pt-BR" sz="5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1857365"/>
            <a:ext cx="7643866" cy="4907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5392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000" dirty="0"/>
              <a:t>Passos de Entrada e Saída</a:t>
            </a:r>
          </a:p>
          <a:p>
            <a:endParaRPr lang="pt-BR" sz="2000" dirty="0"/>
          </a:p>
          <a:p>
            <a:r>
              <a:rPr lang="pt-BR" sz="2000" dirty="0"/>
              <a:t>Passos complementares</a:t>
            </a:r>
          </a:p>
          <a:p>
            <a:pPr lvl="1"/>
            <a:r>
              <a:rPr lang="pt-BR" sz="1600" dirty="0"/>
              <a:t>Não possuem uma entrada ou saída do sistema, mas ajudam a compreender o contexto.  Têm pouca ou nenhuma influência na complexidade do software a ser desenvolvido. </a:t>
            </a:r>
          </a:p>
          <a:p>
            <a:pPr lvl="2"/>
            <a:r>
              <a:rPr lang="pt-BR" sz="1400" dirty="0"/>
              <a:t>“o cliente chega ao balcão com as fitas que deseja locar” </a:t>
            </a:r>
          </a:p>
          <a:p>
            <a:pPr lvl="2"/>
            <a:r>
              <a:rPr lang="pt-BR" sz="1400" dirty="0"/>
              <a:t>“o cliente vai embora com as fitas” </a:t>
            </a:r>
          </a:p>
          <a:p>
            <a:pPr lvl="2"/>
            <a:r>
              <a:rPr lang="pt-BR" sz="1400" dirty="0"/>
              <a:t>“o funcionário pergunta o nome do cliente” </a:t>
            </a:r>
          </a:p>
          <a:p>
            <a:pPr lvl="2"/>
            <a:r>
              <a:rPr lang="pt-BR" sz="1400" dirty="0"/>
              <a:t>“o sistema informa que a reserva foi concluída com sucesso”</a:t>
            </a:r>
          </a:p>
          <a:p>
            <a:endParaRPr lang="pt-BR" sz="2000" dirty="0"/>
          </a:p>
          <a:p>
            <a:r>
              <a:rPr lang="pt-BR" sz="2000" dirty="0"/>
              <a:t>Passos Não Recomendados</a:t>
            </a:r>
          </a:p>
          <a:p>
            <a:pPr lvl="1"/>
            <a:r>
              <a:rPr lang="pt-BR" sz="1600" dirty="0"/>
              <a:t>São os processos internos ao sistema . </a:t>
            </a:r>
          </a:p>
          <a:p>
            <a:pPr lvl="1"/>
            <a:r>
              <a:rPr lang="pt-BR" sz="1600" dirty="0"/>
              <a:t>O caso de uso deve descrever a interação entre o sistema e os atores externos, não o processamento interno. </a:t>
            </a:r>
          </a:p>
          <a:p>
            <a:pPr lvl="2"/>
            <a:r>
              <a:rPr lang="pt-BR" sz="1400" dirty="0"/>
              <a:t>“o sistema registra o nome do cliente no banco de dados” </a:t>
            </a:r>
          </a:p>
          <a:p>
            <a:pPr lvl="2"/>
            <a:r>
              <a:rPr lang="pt-BR" sz="1400" dirty="0"/>
              <a:t>“o sistema calcula a média das vendas” </a:t>
            </a:r>
          </a:p>
          <a:p>
            <a:pPr lvl="1"/>
            <a:endParaRPr lang="pt-BR" sz="1600" dirty="0"/>
          </a:p>
          <a:p>
            <a:endParaRPr lang="pt-BR" sz="2000" dirty="0"/>
          </a:p>
          <a:p>
            <a:endParaRPr lang="pt-BR" sz="500" dirty="0"/>
          </a:p>
        </p:txBody>
      </p:sp>
    </p:spTree>
    <p:extLst>
      <p:ext uri="{BB962C8B-B14F-4D97-AF65-F5344CB8AC3E}">
        <p14:creationId xmlns:p14="http://schemas.microsoft.com/office/powerpoint/2010/main" val="3279007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 de caso de uso com passos não recomendados</a:t>
            </a:r>
            <a:endParaRPr lang="pt-BR" sz="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910" y="2071678"/>
            <a:ext cx="78867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2056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Estilo de Escrita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sz="2000" dirty="0"/>
          </a:p>
          <a:p>
            <a:r>
              <a:rPr lang="pt-BR" sz="2000" dirty="0"/>
              <a:t>Seguir: “ator informa.../sistema informa...”. </a:t>
            </a:r>
          </a:p>
          <a:p>
            <a:r>
              <a:rPr lang="pt-BR" sz="2000" dirty="0"/>
              <a:t>Evitar: “o sistema solicita...”. </a:t>
            </a:r>
          </a:p>
          <a:p>
            <a:endParaRPr lang="pt-BR" sz="2000" dirty="0"/>
          </a:p>
          <a:p>
            <a:r>
              <a:rPr lang="pt-BR" sz="2000" dirty="0"/>
              <a:t>Evitar: “se o usuário está com o cadastro em dia, então o sistema apresenta...” </a:t>
            </a:r>
          </a:p>
          <a:p>
            <a:pPr lvl="1"/>
            <a:r>
              <a:rPr lang="pt-BR" sz="1600" dirty="0"/>
              <a:t>Usar exceções neste caso </a:t>
            </a:r>
          </a:p>
          <a:p>
            <a:endParaRPr lang="pt-BR" sz="2000" dirty="0"/>
          </a:p>
          <a:p>
            <a:r>
              <a:rPr lang="pt-BR" sz="2000" dirty="0"/>
              <a:t>Evitar: </a:t>
            </a:r>
          </a:p>
          <a:p>
            <a:pPr lvl="1"/>
            <a:r>
              <a:rPr lang="pt-BR" sz="1600" dirty="0"/>
              <a:t>1. [IN] O comprador informa seu nome. </a:t>
            </a:r>
          </a:p>
          <a:p>
            <a:pPr lvl="1"/>
            <a:r>
              <a:rPr lang="pt-BR" sz="1600" dirty="0"/>
              <a:t>2. [IN] O comprador informa seu CPF. </a:t>
            </a:r>
          </a:p>
          <a:p>
            <a:pPr lvl="1"/>
            <a:r>
              <a:rPr lang="pt-BR" sz="1600" dirty="0"/>
              <a:t>3. [IN] O comprador informa seu telefone. </a:t>
            </a:r>
          </a:p>
          <a:p>
            <a:r>
              <a:rPr lang="pt-BR" sz="2000" dirty="0"/>
              <a:t>Preferir: </a:t>
            </a:r>
          </a:p>
          <a:p>
            <a:pPr lvl="1"/>
            <a:r>
              <a:rPr lang="pt-BR" sz="1600" dirty="0"/>
              <a:t>1. [IN] O comprador informa seu nome, CPF e telefone.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6192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7CE7-7863-4BE4-AAB2-7F6C3A2F9D25}" type="slidenum">
              <a:rPr lang="pt-BR" altLang="pt-BR"/>
              <a:pPr/>
              <a:t>9</a:t>
            </a:fld>
            <a:endParaRPr lang="pt-BR" altLang="pt-BR"/>
          </a:p>
        </p:txBody>
      </p:sp>
      <p:sp>
        <p:nvSpPr>
          <p:cNvPr id="415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Requisitos Funcionais</a:t>
            </a:r>
          </a:p>
        </p:txBody>
      </p:sp>
      <p:sp>
        <p:nvSpPr>
          <p:cNvPr id="415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Descreve funcionalidade e serviços do sistema</a:t>
            </a:r>
          </a:p>
          <a:p>
            <a:r>
              <a:rPr lang="pt-BR" altLang="pt-BR"/>
              <a:t>Depende do</a:t>
            </a:r>
          </a:p>
          <a:p>
            <a:pPr lvl="1"/>
            <a:r>
              <a:rPr lang="pt-BR" altLang="pt-BR"/>
              <a:t>Tipo do software</a:t>
            </a:r>
          </a:p>
          <a:p>
            <a:pPr lvl="1"/>
            <a:r>
              <a:rPr lang="pt-BR" altLang="pt-BR"/>
              <a:t>Usuários esperados</a:t>
            </a:r>
          </a:p>
          <a:p>
            <a:pPr lvl="1"/>
            <a:r>
              <a:rPr lang="pt-BR" altLang="pt-BR"/>
              <a:t>Tipo do sistema onde o software é usado</a:t>
            </a:r>
          </a:p>
        </p:txBody>
      </p:sp>
    </p:spTree>
    <p:extLst>
      <p:ext uri="{BB962C8B-B14F-4D97-AF65-F5344CB8AC3E}">
        <p14:creationId xmlns:p14="http://schemas.microsoft.com/office/powerpoint/2010/main" val="2130929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Extensões/Exceções (Fluxos Alternativos):</a:t>
            </a:r>
          </a:p>
          <a:p>
            <a:pPr lvl="1"/>
            <a:r>
              <a:rPr lang="pt-BR" sz="1800" dirty="0"/>
              <a:t>Indicam todos os outros cenários ou ramos, tanto de sucesso, como de fracasso.</a:t>
            </a:r>
          </a:p>
          <a:p>
            <a:pPr lvl="1"/>
            <a:r>
              <a:rPr lang="pt-BR" sz="1800" dirty="0"/>
              <a:t>Comum que sejam mais longas e complexas que o Fluxo Principal</a:t>
            </a:r>
          </a:p>
          <a:p>
            <a:pPr lvl="1"/>
            <a:r>
              <a:rPr lang="pt-BR" sz="1800" dirty="0"/>
              <a:t>É composta de duas partes: Condição e o tratamento</a:t>
            </a:r>
          </a:p>
          <a:p>
            <a:endParaRPr lang="pt-BR" dirty="0"/>
          </a:p>
          <a:p>
            <a:pPr lvl="1"/>
            <a:r>
              <a:rPr lang="pt-BR" sz="1800" dirty="0"/>
              <a:t>Depois de descrever o fluxo principal do caso de uso, deve-se imaginar o que poderia dar errado em cada um dos passos descritos </a:t>
            </a:r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Uma </a:t>
            </a:r>
            <a:r>
              <a:rPr lang="pt-BR" sz="1800" i="1" dirty="0"/>
              <a:t>exceção é um evento que se não for devidamente tratado impede o prosseguimento do caso de uso </a:t>
            </a:r>
          </a:p>
          <a:p>
            <a:pPr lvl="1"/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147118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sz="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8" y="1071547"/>
            <a:ext cx="7643866" cy="569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04899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Partes de um tratamento de exceção</a:t>
            </a:r>
          </a:p>
          <a:p>
            <a:pPr lvl="1"/>
            <a:r>
              <a:rPr lang="pt-BR" sz="2000" dirty="0"/>
              <a:t>Identificador – número da linha no FP e código da exceção </a:t>
            </a:r>
          </a:p>
          <a:p>
            <a:pPr lvl="1"/>
            <a:r>
              <a:rPr lang="pt-BR" sz="2000" dirty="0"/>
              <a:t>Descrição da exceção – uma frase </a:t>
            </a:r>
          </a:p>
          <a:p>
            <a:pPr lvl="1"/>
            <a:r>
              <a:rPr lang="pt-BR" sz="2000" dirty="0"/>
              <a:t>Ações corretivas – um fluxo alternativo </a:t>
            </a:r>
          </a:p>
          <a:p>
            <a:pPr lvl="1"/>
            <a:r>
              <a:rPr lang="pt-BR" sz="2000" dirty="0"/>
              <a:t>Finalização – se e como retorna-se ao FP </a:t>
            </a:r>
          </a:p>
          <a:p>
            <a:pPr lvl="1"/>
            <a:endParaRPr lang="pt-BR" sz="2000" dirty="0"/>
          </a:p>
          <a:p>
            <a:r>
              <a:rPr lang="pt-BR" sz="2400" dirty="0"/>
              <a:t>Formas de Finalizar um Fluxo Alternativo</a:t>
            </a:r>
          </a:p>
          <a:p>
            <a:pPr lvl="1"/>
            <a:r>
              <a:rPr lang="pt-BR" sz="2000" i="1" dirty="0"/>
              <a:t>Voltar ao início do passo que causou a exceção </a:t>
            </a:r>
          </a:p>
          <a:p>
            <a:pPr lvl="1"/>
            <a:r>
              <a:rPr lang="pt-BR" sz="2000" i="1" dirty="0"/>
              <a:t>Ir para algum passo posterior </a:t>
            </a:r>
          </a:p>
          <a:p>
            <a:pPr lvl="1"/>
            <a:r>
              <a:rPr lang="pt-BR" sz="2000" i="1" dirty="0"/>
              <a:t>Voltar ao início do caso de uso </a:t>
            </a:r>
          </a:p>
          <a:p>
            <a:pPr lvl="1"/>
            <a:r>
              <a:rPr lang="pt-BR" sz="2000" i="1" dirty="0"/>
              <a:t>Abortar o caso de uso </a:t>
            </a:r>
          </a:p>
          <a:p>
            <a:pPr lvl="1"/>
            <a:endParaRPr lang="pt-BR" sz="2000" dirty="0"/>
          </a:p>
          <a:p>
            <a:pPr lvl="1"/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1401330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Exemplos de Extensões (Fluxos Alternativos):</a:t>
            </a:r>
            <a:endParaRPr lang="pt-BR" sz="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4" y="2071678"/>
            <a:ext cx="885770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53623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Variantes</a:t>
            </a:r>
          </a:p>
          <a:p>
            <a:pPr lvl="1"/>
            <a:r>
              <a:rPr lang="pt-BR" sz="1800" dirty="0"/>
              <a:t>Não são exceções, mas sub-conjuntos de cenários distintos dentro de um caso de uso </a:t>
            </a:r>
            <a:endParaRPr lang="pt-BR" sz="400" dirty="0"/>
          </a:p>
          <a:p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28906935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1071570"/>
            <a:ext cx="7765859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39099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1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31" y="1"/>
            <a:ext cx="912565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34042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Outras 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Ator Principal:</a:t>
            </a:r>
          </a:p>
          <a:p>
            <a:pPr lvl="1"/>
            <a:r>
              <a:rPr lang="pt-BR" sz="1800" dirty="0"/>
              <a:t>Procura os serviços do sistema para atingir um objetivo</a:t>
            </a:r>
          </a:p>
          <a:p>
            <a:pPr lvl="1"/>
            <a:endParaRPr lang="pt-BR" sz="1800" dirty="0"/>
          </a:p>
          <a:p>
            <a:r>
              <a:rPr lang="pt-BR" sz="2000" dirty="0"/>
              <a:t>Pré-condições:</a:t>
            </a:r>
          </a:p>
          <a:p>
            <a:pPr lvl="1"/>
            <a:r>
              <a:rPr lang="pt-BR" sz="1800" dirty="0"/>
              <a:t>São fatos considerados verdadeiros antes do início do caso de uso. </a:t>
            </a:r>
            <a:endParaRPr lang="pt-BR" dirty="0"/>
          </a:p>
          <a:p>
            <a:pPr lvl="1"/>
            <a:r>
              <a:rPr lang="pt-BR" sz="1800" dirty="0"/>
              <a:t>As pré-condições são dadas como verdadeiras antes do início do caso de uso</a:t>
            </a:r>
          </a:p>
          <a:p>
            <a:pPr lvl="1"/>
            <a:r>
              <a:rPr lang="pt-BR" sz="1800" dirty="0"/>
              <a:t>Não são testadas dentro do caso de uso</a:t>
            </a:r>
          </a:p>
          <a:p>
            <a:pPr lvl="1"/>
            <a:endParaRPr lang="pt-BR" sz="2000" dirty="0"/>
          </a:p>
          <a:p>
            <a:r>
              <a:rPr lang="pt-BR" sz="2000" dirty="0"/>
              <a:t>Pós-condições (Garantias de sucesso):</a:t>
            </a:r>
          </a:p>
          <a:p>
            <a:pPr lvl="1"/>
            <a:r>
              <a:rPr lang="pt-BR" sz="1800" dirty="0"/>
              <a:t>O que deve ser verdadeiro após a conclusão bem sucedida do caso de uso (seja o cenário de sucesso principal ou algum outro caminho alternativo)</a:t>
            </a:r>
          </a:p>
        </p:txBody>
      </p:sp>
    </p:spTree>
    <p:extLst>
      <p:ext uri="{BB962C8B-B14F-4D97-AF65-F5344CB8AC3E}">
        <p14:creationId xmlns:p14="http://schemas.microsoft.com/office/powerpoint/2010/main" val="1319201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Outras seções do Documento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Exemplos:</a:t>
            </a:r>
            <a:endParaRPr lang="pt-BR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44" y="2000240"/>
            <a:ext cx="888552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084" y="4071942"/>
            <a:ext cx="879063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210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Exemplo Sistema de Controle Bancário</a:t>
            </a:r>
            <a:r>
              <a:rPr lang="pt-BR" sz="2800" dirty="0"/>
              <a:t/>
            </a:r>
            <a:br>
              <a:rPr lang="pt-BR" sz="2800" dirty="0"/>
            </a:br>
            <a:r>
              <a:rPr lang="pt-BR" sz="3600" dirty="0"/>
              <a:t>Caso de Uso Abrir Conta Especial</a:t>
            </a:r>
            <a:endParaRPr lang="pt-BR" sz="28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57298"/>
            <a:ext cx="9144000" cy="553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1199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07189212B84D4A87E4B57D7BFC85DA" ma:contentTypeVersion="0" ma:contentTypeDescription="Crie um novo documento." ma:contentTypeScope="" ma:versionID="9d2802b45eca0bb9e8409ebf72966ed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bc818cf1145989097f6375b3efe2c9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D862F2-FB83-4C45-A727-8621FABA6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5E2F33-5E43-4397-A588-BA5CB4217C26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6C111A-DF40-47FE-951A-6114667B7010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3667</Words>
  <Application>Microsoft Office PowerPoint</Application>
  <PresentationFormat>Widescreen</PresentationFormat>
  <Paragraphs>644</Paragraphs>
  <Slides>105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14" baseType="lpstr">
      <vt:lpstr>AmsiPro-Ultra</vt:lpstr>
      <vt:lpstr>Arial</vt:lpstr>
      <vt:lpstr>Calibri</vt:lpstr>
      <vt:lpstr>Calibri Light</vt:lpstr>
      <vt:lpstr>Courier New</vt:lpstr>
      <vt:lpstr>Open Sans</vt:lpstr>
      <vt:lpstr>Times New Roman</vt:lpstr>
      <vt:lpstr>Trebuchet MS</vt:lpstr>
      <vt:lpstr>Tema do Office</vt:lpstr>
      <vt:lpstr>Apresentação do PowerPoint</vt:lpstr>
      <vt:lpstr>Apresentação do PowerPoint</vt:lpstr>
      <vt:lpstr>Apresentação do PowerPoint</vt:lpstr>
      <vt:lpstr>Análise de Requisitos</vt:lpstr>
      <vt:lpstr>Leitura dos diferentes tipos de especificações</vt:lpstr>
      <vt:lpstr>Elicitação de Requisitos</vt:lpstr>
      <vt:lpstr>Visão dos Requisitos</vt:lpstr>
      <vt:lpstr>Tipos de Requisitos</vt:lpstr>
      <vt:lpstr>Requisitos Funcionais</vt:lpstr>
      <vt:lpstr>Exemplos de R.F.</vt:lpstr>
      <vt:lpstr>Exercício</vt:lpstr>
      <vt:lpstr>Requisitos Não-Funcionais</vt:lpstr>
      <vt:lpstr>Requisitos Não-Funcionais</vt:lpstr>
      <vt:lpstr>Medidas de Requisitos (Não-Funcionais)</vt:lpstr>
      <vt:lpstr>Classificação de R. N. F.</vt:lpstr>
      <vt:lpstr>Exemplos de R. N. F.</vt:lpstr>
      <vt:lpstr>Exercício</vt:lpstr>
      <vt:lpstr>Requisitos de Domínio</vt:lpstr>
      <vt:lpstr>Requisitos de Domínio (Problemas)</vt:lpstr>
      <vt:lpstr>Requisitos de Domínio (Exemplo 1)</vt:lpstr>
      <vt:lpstr>Exercício</vt:lpstr>
      <vt:lpstr>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Identificação de atores</vt:lpstr>
      <vt:lpstr>Identificação de Atores</vt:lpstr>
      <vt:lpstr>Identificação de Casos de Uso</vt:lpstr>
      <vt:lpstr>Construção do diagrama de casos de uso</vt:lpstr>
      <vt:lpstr>Construção do diagrama de casos de uso</vt:lpstr>
      <vt:lpstr>Documentação dos atores</vt:lpstr>
      <vt:lpstr>Documentação dos casos de uso</vt:lpstr>
      <vt:lpstr>Documentação dos casos de uso</vt:lpstr>
      <vt:lpstr>Documentação de casos de uso – boas práticas</vt:lpstr>
      <vt:lpstr>Documentação de casos de uso – boas práticas</vt:lpstr>
      <vt:lpstr>Apresentação do PowerPoint</vt:lpstr>
      <vt:lpstr>Exemplos de Escrita</vt:lpstr>
      <vt:lpstr>Casos de uso e outras atividades</vt:lpstr>
      <vt:lpstr>Casos de uso e outras atividades</vt:lpstr>
      <vt:lpstr>Casos de uso no processo de desenvolvimento</vt:lpstr>
      <vt:lpstr>Pra que descrever?</vt:lpstr>
      <vt:lpstr>Casos de Uso</vt:lpstr>
      <vt:lpstr>Casos de Uso</vt:lpstr>
      <vt:lpstr>Casos de Uso</vt:lpstr>
      <vt:lpstr>Casos de Uso</vt:lpstr>
      <vt:lpstr>Casos de Uso</vt:lpstr>
      <vt:lpstr>Apresentação do PowerPoint</vt:lpstr>
      <vt:lpstr>Exemplo</vt:lpstr>
      <vt:lpstr>Nome</vt:lpstr>
      <vt:lpstr>Atores</vt:lpstr>
      <vt:lpstr>Prioridade</vt:lpstr>
      <vt:lpstr>Pré-condições</vt:lpstr>
      <vt:lpstr>Pós-condições</vt:lpstr>
      <vt:lpstr>Campos</vt:lpstr>
      <vt:lpstr>Fluxos</vt:lpstr>
      <vt:lpstr>Fluxo principal</vt:lpstr>
      <vt:lpstr>Fluxo alternativo</vt:lpstr>
      <vt:lpstr>Fluxo de exceção</vt:lpstr>
      <vt:lpstr>Validações</vt:lpstr>
      <vt:lpstr>Descrição Essencial</vt:lpstr>
      <vt:lpstr>Níveis de detalhamento de um  Caso de Uso</vt:lpstr>
      <vt:lpstr>Níveis de detalhamento de um  Caso de Uso</vt:lpstr>
      <vt:lpstr>Níveis de detalhamento de um  Caso de Uso</vt:lpstr>
      <vt:lpstr>Exemplo de Caso de Uso</vt:lpstr>
      <vt:lpstr>Seções do Documento</vt:lpstr>
      <vt:lpstr>Seções do Documento</vt:lpstr>
      <vt:lpstr>Seções do Documento</vt:lpstr>
      <vt:lpstr>Seções do Documento</vt:lpstr>
      <vt:lpstr>Seções do Documento</vt:lpstr>
      <vt:lpstr>Seções do Documento</vt:lpstr>
      <vt:lpstr>Seções do Documento</vt:lpstr>
      <vt:lpstr>Seções do Documento</vt:lpstr>
      <vt:lpstr>Estilo de Escrita</vt:lpstr>
      <vt:lpstr>Seções do Documento</vt:lpstr>
      <vt:lpstr>Seções do Documento</vt:lpstr>
      <vt:lpstr>Seções do Documento</vt:lpstr>
      <vt:lpstr>Seções do Documento</vt:lpstr>
      <vt:lpstr>Seções do Documento</vt:lpstr>
      <vt:lpstr>Seções do Documento</vt:lpstr>
      <vt:lpstr>Seções do Documento</vt:lpstr>
      <vt:lpstr>Outras seções do Documento</vt:lpstr>
      <vt:lpstr>Outras seções do Documento</vt:lpstr>
      <vt:lpstr>Exemplo Sistema de Controle Bancário Caso de Uso Abrir Conta Especial</vt:lpstr>
      <vt:lpstr>Exemplo Sistema de Controle Bancário Caso de Uso Manter Cliente</vt:lpstr>
      <vt:lpstr>Exemplo Sistema de Controle Bancário Caso de Uso Emitir Saldo</vt:lpstr>
      <vt:lpstr>Exemplo Sistema de Controle Bancário Caso de Uso Realizar Saque</vt:lpstr>
      <vt:lpstr>Exemplo Sistema de Controle Bancário Caso de Uso Realizar Saque</vt:lpstr>
      <vt:lpstr>Exemplo Sistema de Controle Bancário Caso de Uso Registrar Movimento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 MAGALHAES SILVA</dc:creator>
  <cp:lastModifiedBy>Conta da Microsoft</cp:lastModifiedBy>
  <cp:revision>500</cp:revision>
  <dcterms:created xsi:type="dcterms:W3CDTF">2020-07-28T21:18:13Z</dcterms:created>
  <dcterms:modified xsi:type="dcterms:W3CDTF">2022-03-07T21:19:22Z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0x010100F507189212B84D4A87E4B57D7BFC85DA</vt:lpwstr>
  </property>
</Properties>
</file>